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9"/>
  </p:notesMasterIdLst>
  <p:sldIdLst>
    <p:sldId id="256" r:id="rId2"/>
    <p:sldId id="258" r:id="rId3"/>
    <p:sldId id="285" r:id="rId4"/>
    <p:sldId id="259" r:id="rId5"/>
    <p:sldId id="320" r:id="rId6"/>
    <p:sldId id="321" r:id="rId7"/>
    <p:sldId id="322" r:id="rId8"/>
    <p:sldId id="323" r:id="rId9"/>
    <p:sldId id="324" r:id="rId10"/>
    <p:sldId id="325" r:id="rId11"/>
    <p:sldId id="286" r:id="rId12"/>
    <p:sldId id="293" r:id="rId13"/>
    <p:sldId id="305" r:id="rId14"/>
    <p:sldId id="308" r:id="rId15"/>
    <p:sldId id="304" r:id="rId16"/>
    <p:sldId id="288" r:id="rId17"/>
    <p:sldId id="290" r:id="rId18"/>
    <p:sldId id="291" r:id="rId19"/>
    <p:sldId id="309" r:id="rId20"/>
    <p:sldId id="292" r:id="rId21"/>
    <p:sldId id="310" r:id="rId22"/>
    <p:sldId id="289" r:id="rId23"/>
    <p:sldId id="313" r:id="rId24"/>
    <p:sldId id="314" r:id="rId25"/>
    <p:sldId id="315" r:id="rId26"/>
    <p:sldId id="316" r:id="rId27"/>
    <p:sldId id="317" r:id="rId28"/>
    <p:sldId id="287" r:id="rId29"/>
    <p:sldId id="298" r:id="rId30"/>
    <p:sldId id="299" r:id="rId31"/>
    <p:sldId id="300" r:id="rId32"/>
    <p:sldId id="318" r:id="rId33"/>
    <p:sldId id="301" r:id="rId34"/>
    <p:sldId id="306" r:id="rId35"/>
    <p:sldId id="307" r:id="rId36"/>
    <p:sldId id="260" r:id="rId37"/>
    <p:sldId id="326" r:id="rId3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0"/>
    </p:embeddedFont>
    <p:embeddedFont>
      <p:font typeface="Tahoma" panose="020B0604030504040204" pitchFamily="34" charset="0"/>
      <p:regular r:id="rId41"/>
      <p:bold r:id="rId42"/>
    </p:embeddedFont>
    <p:embeddedFont>
      <p:font typeface="Lora" panose="020B0604020202020204" charset="-94"/>
      <p:regular r:id="rId43"/>
      <p:bold r:id="rId44"/>
      <p:italic r:id="rId45"/>
      <p:boldItalic r:id="rId46"/>
    </p:embeddedFont>
    <p:embeddedFont>
      <p:font typeface="Quattrocento Sans" panose="020B0604020202020204" charset="0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C254F1-3C3F-450C-A614-0F309267E51A}">
  <a:tblStyle styleId="{2DC254F1-3C3F-450C-A614-0F309267E51A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>
      <p:cViewPr varScale="1">
        <p:scale>
          <a:sx n="55" d="100"/>
          <a:sy n="55" d="100"/>
        </p:scale>
        <p:origin x="768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BF3B28-583C-4A6E-8818-D40D325D16C4}" type="doc">
      <dgm:prSet loTypeId="urn:microsoft.com/office/officeart/2005/8/layout/hierarchy3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D0B63A-6AAA-4AF1-A0B5-6B8CAB1C7F36}">
      <dgm:prSet phldrT="[Metin]" custT="1"/>
      <dgm:spPr/>
      <dgm:t>
        <a:bodyPr/>
        <a:lstStyle/>
        <a:p>
          <a:r>
            <a:rPr lang="en-US" sz="1800" b="1" u="sng" noProof="0" dirty="0" smtClean="0"/>
            <a:t>With 2016 estimation rate</a:t>
          </a:r>
          <a:endParaRPr lang="en-US" sz="1800" b="1" u="sng" noProof="0" dirty="0"/>
        </a:p>
      </dgm:t>
    </dgm:pt>
    <dgm:pt modelId="{F07F9A83-F77E-4075-A9D9-DD85B9B381A0}" type="parTrans" cxnId="{5D16F9C4-B560-448C-AB2E-F698D4359804}">
      <dgm:prSet/>
      <dgm:spPr/>
      <dgm:t>
        <a:bodyPr/>
        <a:lstStyle/>
        <a:p>
          <a:endParaRPr lang="en-US"/>
        </a:p>
      </dgm:t>
    </dgm:pt>
    <dgm:pt modelId="{BEA4586F-4B2A-4E9C-92CD-0DC12F3D65BC}" type="sibTrans" cxnId="{5D16F9C4-B560-448C-AB2E-F698D4359804}">
      <dgm:prSet/>
      <dgm:spPr/>
      <dgm:t>
        <a:bodyPr/>
        <a:lstStyle/>
        <a:p>
          <a:endParaRPr lang="en-US"/>
        </a:p>
      </dgm:t>
    </dgm:pt>
    <dgm:pt modelId="{17B3040C-3C22-4C76-B43A-8BB7A0B76B62}">
      <dgm:prSet phldrT="[Metin]" custT="1"/>
      <dgm:spPr/>
      <dgm:t>
        <a:bodyPr/>
        <a:lstStyle/>
        <a:p>
          <a:r>
            <a:rPr lang="en-US" sz="1800" b="1" u="sng" noProof="0" dirty="0" smtClean="0"/>
            <a:t>With inflation data</a:t>
          </a:r>
          <a:endParaRPr lang="en-US" sz="1800" b="1" u="sng" noProof="0" dirty="0"/>
        </a:p>
      </dgm:t>
    </dgm:pt>
    <dgm:pt modelId="{5884059B-8D99-4E28-9A18-3464A87D52E6}" type="parTrans" cxnId="{A1598F7B-704C-4AED-B422-6CCA85296CE5}">
      <dgm:prSet/>
      <dgm:spPr/>
      <dgm:t>
        <a:bodyPr/>
        <a:lstStyle/>
        <a:p>
          <a:endParaRPr lang="en-US"/>
        </a:p>
      </dgm:t>
    </dgm:pt>
    <dgm:pt modelId="{AD00F6A9-B47C-4A2D-AC27-8D3644BD4042}" type="sibTrans" cxnId="{A1598F7B-704C-4AED-B422-6CCA85296CE5}">
      <dgm:prSet/>
      <dgm:spPr/>
      <dgm:t>
        <a:bodyPr/>
        <a:lstStyle/>
        <a:p>
          <a:endParaRPr lang="en-US"/>
        </a:p>
      </dgm:t>
    </dgm:pt>
    <dgm:pt modelId="{F4CBE6A4-7501-4763-B027-1C4CA218A800}">
      <dgm:prSet phldrT="[Metin]" custT="1"/>
      <dgm:spPr/>
      <dgm:t>
        <a:bodyPr/>
        <a:lstStyle/>
        <a:p>
          <a:r>
            <a:rPr lang="en-US" sz="1800" b="1" u="sng" noProof="0" dirty="0" smtClean="0"/>
            <a:t>With Unexpected Costs</a:t>
          </a:r>
          <a:endParaRPr lang="en-US" sz="1800" b="1" u="sng" dirty="0"/>
        </a:p>
      </dgm:t>
    </dgm:pt>
    <dgm:pt modelId="{A258D7D9-C6A0-433D-BFD1-F1919359553F}" type="parTrans" cxnId="{A1303540-7B71-49B4-840A-F70A4020108D}">
      <dgm:prSet/>
      <dgm:spPr/>
      <dgm:t>
        <a:bodyPr/>
        <a:lstStyle/>
        <a:p>
          <a:endParaRPr lang="en-US"/>
        </a:p>
      </dgm:t>
    </dgm:pt>
    <dgm:pt modelId="{29A2A65A-6308-435D-955A-10E9C33C81A3}" type="sibTrans" cxnId="{A1303540-7B71-49B4-840A-F70A4020108D}">
      <dgm:prSet/>
      <dgm:spPr/>
      <dgm:t>
        <a:bodyPr/>
        <a:lstStyle/>
        <a:p>
          <a:endParaRPr lang="en-US"/>
        </a:p>
      </dgm:t>
    </dgm:pt>
    <dgm:pt modelId="{3328B5D6-DC23-4A37-BF78-9F18226F81FB}">
      <dgm:prSet custT="1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tr-TR" sz="2800" dirty="0" smtClean="0"/>
            <a:t>790 </a:t>
          </a:r>
          <a:r>
            <a:rPr lang="en-US" sz="2800" noProof="0" dirty="0" smtClean="0"/>
            <a:t>million</a:t>
          </a:r>
          <a:r>
            <a:rPr lang="tr-TR" sz="2800" dirty="0" smtClean="0"/>
            <a:t> TL</a:t>
          </a:r>
        </a:p>
        <a:p>
          <a:pPr marL="285750" indent="0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dirty="0"/>
        </a:p>
      </dgm:t>
    </dgm:pt>
    <dgm:pt modelId="{BD2DBD50-A7ED-4A4C-860E-560C52659916}" type="parTrans" cxnId="{F0E7BCDB-88AD-409C-862E-565E9A2A2AFD}">
      <dgm:prSet/>
      <dgm:spPr/>
      <dgm:t>
        <a:bodyPr/>
        <a:lstStyle/>
        <a:p>
          <a:endParaRPr lang="en-US"/>
        </a:p>
      </dgm:t>
    </dgm:pt>
    <dgm:pt modelId="{9FD397BB-CA0E-4123-873C-FB123D1EFD54}" type="sibTrans" cxnId="{F0E7BCDB-88AD-409C-862E-565E9A2A2AFD}">
      <dgm:prSet/>
      <dgm:spPr/>
      <dgm:t>
        <a:bodyPr/>
        <a:lstStyle/>
        <a:p>
          <a:endParaRPr lang="en-US"/>
        </a:p>
      </dgm:t>
    </dgm:pt>
    <dgm:pt modelId="{B836B585-220C-4DC5-8621-89F163CE0797}">
      <dgm:prSet custT="1"/>
      <dgm:spPr/>
      <dgm:t>
        <a:bodyPr/>
        <a:lstStyle/>
        <a:p>
          <a:r>
            <a:rPr lang="tr-TR" sz="2800" dirty="0" smtClean="0"/>
            <a:t>840 </a:t>
          </a:r>
          <a:r>
            <a:rPr lang="en-US" sz="2800" noProof="0" dirty="0" smtClean="0"/>
            <a:t>million</a:t>
          </a:r>
          <a:r>
            <a:rPr lang="tr-TR" sz="2800" dirty="0" smtClean="0"/>
            <a:t> TL</a:t>
          </a:r>
          <a:endParaRPr lang="en-US" sz="2800" dirty="0"/>
        </a:p>
      </dgm:t>
    </dgm:pt>
    <dgm:pt modelId="{D616C52B-F2C4-4CCF-916C-82719AB1F7A1}" type="parTrans" cxnId="{EE379BA1-F12A-4D8C-ABC1-98AAA6B33EFA}">
      <dgm:prSet/>
      <dgm:spPr/>
      <dgm:t>
        <a:bodyPr/>
        <a:lstStyle/>
        <a:p>
          <a:endParaRPr lang="en-US"/>
        </a:p>
      </dgm:t>
    </dgm:pt>
    <dgm:pt modelId="{5B26F667-E2D1-4E65-9014-7E390284D5C7}" type="sibTrans" cxnId="{EE379BA1-F12A-4D8C-ABC1-98AAA6B33EFA}">
      <dgm:prSet/>
      <dgm:spPr/>
      <dgm:t>
        <a:bodyPr/>
        <a:lstStyle/>
        <a:p>
          <a:endParaRPr lang="en-US"/>
        </a:p>
      </dgm:t>
    </dgm:pt>
    <dgm:pt modelId="{FD527DAA-04D6-4972-8000-287E83F2D7F3}">
      <dgm:prSet custT="1"/>
      <dgm:spPr/>
      <dgm:t>
        <a:bodyPr/>
        <a:lstStyle/>
        <a:p>
          <a:r>
            <a:rPr lang="tr-TR" sz="3200" b="1" dirty="0" smtClean="0">
              <a:solidFill>
                <a:srgbClr val="00B0F0"/>
              </a:solidFill>
            </a:rPr>
            <a:t>1 </a:t>
          </a:r>
          <a:r>
            <a:rPr lang="en-US" sz="3200" b="1" noProof="0" dirty="0" smtClean="0">
              <a:solidFill>
                <a:srgbClr val="00B0F0"/>
              </a:solidFill>
            </a:rPr>
            <a:t>billion</a:t>
          </a:r>
          <a:r>
            <a:rPr lang="tr-TR" sz="3200" b="1" dirty="0" smtClean="0">
              <a:solidFill>
                <a:srgbClr val="00B0F0"/>
              </a:solidFill>
            </a:rPr>
            <a:t> TL</a:t>
          </a:r>
          <a:endParaRPr lang="en-US" sz="3200" b="1" dirty="0">
            <a:solidFill>
              <a:srgbClr val="00B0F0"/>
            </a:solidFill>
          </a:endParaRPr>
        </a:p>
      </dgm:t>
    </dgm:pt>
    <dgm:pt modelId="{44E30CA8-F6B5-44E1-AF14-1C35F055F74A}" type="sibTrans" cxnId="{9B6F561D-558A-40C4-9779-72079B564A7F}">
      <dgm:prSet/>
      <dgm:spPr/>
      <dgm:t>
        <a:bodyPr/>
        <a:lstStyle/>
        <a:p>
          <a:endParaRPr lang="en-US"/>
        </a:p>
      </dgm:t>
    </dgm:pt>
    <dgm:pt modelId="{6D1566F2-5F65-4BAC-81FD-DBA02E769B2A}" type="parTrans" cxnId="{9B6F561D-558A-40C4-9779-72079B564A7F}">
      <dgm:prSet/>
      <dgm:spPr/>
      <dgm:t>
        <a:bodyPr/>
        <a:lstStyle/>
        <a:p>
          <a:endParaRPr lang="en-US"/>
        </a:p>
      </dgm:t>
    </dgm:pt>
    <dgm:pt modelId="{C16907CD-444E-4275-AA79-B2C36D238CAF}" type="pres">
      <dgm:prSet presAssocID="{80BF3B28-583C-4A6E-8818-D40D325D16C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8507B47-BBE8-4B32-BBD9-AC131DA80465}" type="pres">
      <dgm:prSet presAssocID="{2CD0B63A-6AAA-4AF1-A0B5-6B8CAB1C7F36}" presName="root" presStyleCnt="0"/>
      <dgm:spPr/>
    </dgm:pt>
    <dgm:pt modelId="{63A9963C-DF50-4A6E-A409-2DCFE00B23FE}" type="pres">
      <dgm:prSet presAssocID="{2CD0B63A-6AAA-4AF1-A0B5-6B8CAB1C7F36}" presName="rootComposite" presStyleCnt="0"/>
      <dgm:spPr/>
    </dgm:pt>
    <dgm:pt modelId="{CFF0DB22-8427-49F3-BB3E-3ADDCD72583A}" type="pres">
      <dgm:prSet presAssocID="{2CD0B63A-6AAA-4AF1-A0B5-6B8CAB1C7F36}" presName="rootText" presStyleLbl="node1" presStyleIdx="0" presStyleCnt="3"/>
      <dgm:spPr/>
      <dgm:t>
        <a:bodyPr/>
        <a:lstStyle/>
        <a:p>
          <a:endParaRPr lang="en-US"/>
        </a:p>
      </dgm:t>
    </dgm:pt>
    <dgm:pt modelId="{2F08516A-12B6-4831-B68D-7CFB7FE9F7A2}" type="pres">
      <dgm:prSet presAssocID="{2CD0B63A-6AAA-4AF1-A0B5-6B8CAB1C7F36}" presName="rootConnector" presStyleLbl="node1" presStyleIdx="0" presStyleCnt="3"/>
      <dgm:spPr/>
      <dgm:t>
        <a:bodyPr/>
        <a:lstStyle/>
        <a:p>
          <a:endParaRPr lang="en-US"/>
        </a:p>
      </dgm:t>
    </dgm:pt>
    <dgm:pt modelId="{37DE4874-B9DB-4626-BC52-1184CE9BF6F7}" type="pres">
      <dgm:prSet presAssocID="{2CD0B63A-6AAA-4AF1-A0B5-6B8CAB1C7F36}" presName="childShape" presStyleCnt="0"/>
      <dgm:spPr/>
    </dgm:pt>
    <dgm:pt modelId="{6A2B17BE-1FEB-48BD-9C3B-A42DA154F76D}" type="pres">
      <dgm:prSet presAssocID="{BD2DBD50-A7ED-4A4C-860E-560C52659916}" presName="Name13" presStyleLbl="parChTrans1D2" presStyleIdx="0" presStyleCnt="3"/>
      <dgm:spPr/>
      <dgm:t>
        <a:bodyPr/>
        <a:lstStyle/>
        <a:p>
          <a:endParaRPr lang="en-US"/>
        </a:p>
      </dgm:t>
    </dgm:pt>
    <dgm:pt modelId="{2A30F139-4961-4134-8B23-D33066CD0866}" type="pres">
      <dgm:prSet presAssocID="{3328B5D6-DC23-4A37-BF78-9F18226F81FB}" presName="childTex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2C4EA8-23AA-4105-99E9-E5B6E363457B}" type="pres">
      <dgm:prSet presAssocID="{17B3040C-3C22-4C76-B43A-8BB7A0B76B62}" presName="root" presStyleCnt="0"/>
      <dgm:spPr/>
    </dgm:pt>
    <dgm:pt modelId="{7ECDD11A-8541-4A02-B5F7-620211182950}" type="pres">
      <dgm:prSet presAssocID="{17B3040C-3C22-4C76-B43A-8BB7A0B76B62}" presName="rootComposite" presStyleCnt="0"/>
      <dgm:spPr/>
    </dgm:pt>
    <dgm:pt modelId="{B2FBD4C3-2132-46D2-B96E-76D3D66FC630}" type="pres">
      <dgm:prSet presAssocID="{17B3040C-3C22-4C76-B43A-8BB7A0B76B62}" presName="rootText" presStyleLbl="node1" presStyleIdx="1" presStyleCnt="3"/>
      <dgm:spPr/>
      <dgm:t>
        <a:bodyPr/>
        <a:lstStyle/>
        <a:p>
          <a:endParaRPr lang="en-US"/>
        </a:p>
      </dgm:t>
    </dgm:pt>
    <dgm:pt modelId="{E4EA8172-D237-49B2-AEC2-942417A5E133}" type="pres">
      <dgm:prSet presAssocID="{17B3040C-3C22-4C76-B43A-8BB7A0B76B62}" presName="rootConnector" presStyleLbl="node1" presStyleIdx="1" presStyleCnt="3"/>
      <dgm:spPr/>
      <dgm:t>
        <a:bodyPr/>
        <a:lstStyle/>
        <a:p>
          <a:endParaRPr lang="en-US"/>
        </a:p>
      </dgm:t>
    </dgm:pt>
    <dgm:pt modelId="{AFB5F5ED-F21C-4ED2-A909-5A49C2663544}" type="pres">
      <dgm:prSet presAssocID="{17B3040C-3C22-4C76-B43A-8BB7A0B76B62}" presName="childShape" presStyleCnt="0"/>
      <dgm:spPr/>
    </dgm:pt>
    <dgm:pt modelId="{F01F3A6A-0F14-4F97-BF08-6F0458FD82A3}" type="pres">
      <dgm:prSet presAssocID="{D616C52B-F2C4-4CCF-916C-82719AB1F7A1}" presName="Name13" presStyleLbl="parChTrans1D2" presStyleIdx="1" presStyleCnt="3"/>
      <dgm:spPr/>
      <dgm:t>
        <a:bodyPr/>
        <a:lstStyle/>
        <a:p>
          <a:endParaRPr lang="en-US"/>
        </a:p>
      </dgm:t>
    </dgm:pt>
    <dgm:pt modelId="{503A2503-01A2-4346-97E0-00792F919ABA}" type="pres">
      <dgm:prSet presAssocID="{B836B585-220C-4DC5-8621-89F163CE0797}" presName="childTex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D4B5D-EBEA-4E9C-AB14-C742CF5D10D1}" type="pres">
      <dgm:prSet presAssocID="{F4CBE6A4-7501-4763-B027-1C4CA218A800}" presName="root" presStyleCnt="0"/>
      <dgm:spPr/>
    </dgm:pt>
    <dgm:pt modelId="{C23EE58C-8C23-4D3B-A28E-35F5C71B3640}" type="pres">
      <dgm:prSet presAssocID="{F4CBE6A4-7501-4763-B027-1C4CA218A800}" presName="rootComposite" presStyleCnt="0"/>
      <dgm:spPr/>
    </dgm:pt>
    <dgm:pt modelId="{16720A88-1194-4FF6-97DE-BAAE59FCC080}" type="pres">
      <dgm:prSet presAssocID="{F4CBE6A4-7501-4763-B027-1C4CA218A800}" presName="rootText" presStyleLbl="node1" presStyleIdx="2" presStyleCnt="3"/>
      <dgm:spPr/>
      <dgm:t>
        <a:bodyPr/>
        <a:lstStyle/>
        <a:p>
          <a:endParaRPr lang="en-US"/>
        </a:p>
      </dgm:t>
    </dgm:pt>
    <dgm:pt modelId="{3DD705E0-673C-4018-81BE-2F72B2A972FC}" type="pres">
      <dgm:prSet presAssocID="{F4CBE6A4-7501-4763-B027-1C4CA218A800}" presName="rootConnector" presStyleLbl="node1" presStyleIdx="2" presStyleCnt="3"/>
      <dgm:spPr/>
      <dgm:t>
        <a:bodyPr/>
        <a:lstStyle/>
        <a:p>
          <a:endParaRPr lang="en-US"/>
        </a:p>
      </dgm:t>
    </dgm:pt>
    <dgm:pt modelId="{529207FF-0987-44E3-9A98-E412A3EA563D}" type="pres">
      <dgm:prSet presAssocID="{F4CBE6A4-7501-4763-B027-1C4CA218A800}" presName="childShape" presStyleCnt="0"/>
      <dgm:spPr/>
    </dgm:pt>
    <dgm:pt modelId="{34838BD5-5940-4B12-A4BC-037B6F4F5166}" type="pres">
      <dgm:prSet presAssocID="{6D1566F2-5F65-4BAC-81FD-DBA02E769B2A}" presName="Name13" presStyleLbl="parChTrans1D2" presStyleIdx="2" presStyleCnt="3"/>
      <dgm:spPr/>
      <dgm:t>
        <a:bodyPr/>
        <a:lstStyle/>
        <a:p>
          <a:endParaRPr lang="en-US"/>
        </a:p>
      </dgm:t>
    </dgm:pt>
    <dgm:pt modelId="{2BE2E256-71D5-4E11-A044-A8B46CC29A81}" type="pres">
      <dgm:prSet presAssocID="{FD527DAA-04D6-4972-8000-287E83F2D7F3}" presName="childTex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D7E3DF-466E-488B-9365-47B95103F021}" type="presOf" srcId="{6D1566F2-5F65-4BAC-81FD-DBA02E769B2A}" destId="{34838BD5-5940-4B12-A4BC-037B6F4F5166}" srcOrd="0" destOrd="0" presId="urn:microsoft.com/office/officeart/2005/8/layout/hierarchy3"/>
    <dgm:cxn modelId="{D350FDF4-4603-4E77-BEBE-77945DBB8453}" type="presOf" srcId="{3328B5D6-DC23-4A37-BF78-9F18226F81FB}" destId="{2A30F139-4961-4134-8B23-D33066CD0866}" srcOrd="0" destOrd="0" presId="urn:microsoft.com/office/officeart/2005/8/layout/hierarchy3"/>
    <dgm:cxn modelId="{9B6F561D-558A-40C4-9779-72079B564A7F}" srcId="{F4CBE6A4-7501-4763-B027-1C4CA218A800}" destId="{FD527DAA-04D6-4972-8000-287E83F2D7F3}" srcOrd="0" destOrd="0" parTransId="{6D1566F2-5F65-4BAC-81FD-DBA02E769B2A}" sibTransId="{44E30CA8-F6B5-44E1-AF14-1C35F055F74A}"/>
    <dgm:cxn modelId="{F0E7BCDB-88AD-409C-862E-565E9A2A2AFD}" srcId="{2CD0B63A-6AAA-4AF1-A0B5-6B8CAB1C7F36}" destId="{3328B5D6-DC23-4A37-BF78-9F18226F81FB}" srcOrd="0" destOrd="0" parTransId="{BD2DBD50-A7ED-4A4C-860E-560C52659916}" sibTransId="{9FD397BB-CA0E-4123-873C-FB123D1EFD54}"/>
    <dgm:cxn modelId="{FCC6D97B-DCF0-421F-ACB9-5EA1AA871429}" type="presOf" srcId="{FD527DAA-04D6-4972-8000-287E83F2D7F3}" destId="{2BE2E256-71D5-4E11-A044-A8B46CC29A81}" srcOrd="0" destOrd="0" presId="urn:microsoft.com/office/officeart/2005/8/layout/hierarchy3"/>
    <dgm:cxn modelId="{EE379BA1-F12A-4D8C-ABC1-98AAA6B33EFA}" srcId="{17B3040C-3C22-4C76-B43A-8BB7A0B76B62}" destId="{B836B585-220C-4DC5-8621-89F163CE0797}" srcOrd="0" destOrd="0" parTransId="{D616C52B-F2C4-4CCF-916C-82719AB1F7A1}" sibTransId="{5B26F667-E2D1-4E65-9014-7E390284D5C7}"/>
    <dgm:cxn modelId="{F490265D-3CD6-4C0D-BA8C-166CB522AD51}" type="presOf" srcId="{B836B585-220C-4DC5-8621-89F163CE0797}" destId="{503A2503-01A2-4346-97E0-00792F919ABA}" srcOrd="0" destOrd="0" presId="urn:microsoft.com/office/officeart/2005/8/layout/hierarchy3"/>
    <dgm:cxn modelId="{BFAFD648-A835-4D29-89C5-2248B6EAAD78}" type="presOf" srcId="{F4CBE6A4-7501-4763-B027-1C4CA218A800}" destId="{3DD705E0-673C-4018-81BE-2F72B2A972FC}" srcOrd="1" destOrd="0" presId="urn:microsoft.com/office/officeart/2005/8/layout/hierarchy3"/>
    <dgm:cxn modelId="{8931DB1B-F6B4-4993-8A79-2D07DAC9C891}" type="presOf" srcId="{D616C52B-F2C4-4CCF-916C-82719AB1F7A1}" destId="{F01F3A6A-0F14-4F97-BF08-6F0458FD82A3}" srcOrd="0" destOrd="0" presId="urn:microsoft.com/office/officeart/2005/8/layout/hierarchy3"/>
    <dgm:cxn modelId="{A1598F7B-704C-4AED-B422-6CCA85296CE5}" srcId="{80BF3B28-583C-4A6E-8818-D40D325D16C4}" destId="{17B3040C-3C22-4C76-B43A-8BB7A0B76B62}" srcOrd="1" destOrd="0" parTransId="{5884059B-8D99-4E28-9A18-3464A87D52E6}" sibTransId="{AD00F6A9-B47C-4A2D-AC27-8D3644BD4042}"/>
    <dgm:cxn modelId="{A1303540-7B71-49B4-840A-F70A4020108D}" srcId="{80BF3B28-583C-4A6E-8818-D40D325D16C4}" destId="{F4CBE6A4-7501-4763-B027-1C4CA218A800}" srcOrd="2" destOrd="0" parTransId="{A258D7D9-C6A0-433D-BFD1-F1919359553F}" sibTransId="{29A2A65A-6308-435D-955A-10E9C33C81A3}"/>
    <dgm:cxn modelId="{190036A2-846D-48AB-9A11-B61A1CDC2DBA}" type="presOf" srcId="{BD2DBD50-A7ED-4A4C-860E-560C52659916}" destId="{6A2B17BE-1FEB-48BD-9C3B-A42DA154F76D}" srcOrd="0" destOrd="0" presId="urn:microsoft.com/office/officeart/2005/8/layout/hierarchy3"/>
    <dgm:cxn modelId="{F32A82AC-F0E6-4B88-BC04-AB4A8CC65B7C}" type="presOf" srcId="{80BF3B28-583C-4A6E-8818-D40D325D16C4}" destId="{C16907CD-444E-4275-AA79-B2C36D238CAF}" srcOrd="0" destOrd="0" presId="urn:microsoft.com/office/officeart/2005/8/layout/hierarchy3"/>
    <dgm:cxn modelId="{5D16F9C4-B560-448C-AB2E-F698D4359804}" srcId="{80BF3B28-583C-4A6E-8818-D40D325D16C4}" destId="{2CD0B63A-6AAA-4AF1-A0B5-6B8CAB1C7F36}" srcOrd="0" destOrd="0" parTransId="{F07F9A83-F77E-4075-A9D9-DD85B9B381A0}" sibTransId="{BEA4586F-4B2A-4E9C-92CD-0DC12F3D65BC}"/>
    <dgm:cxn modelId="{5DF654DB-3867-4404-A865-B7C193DBDF4C}" type="presOf" srcId="{17B3040C-3C22-4C76-B43A-8BB7A0B76B62}" destId="{B2FBD4C3-2132-46D2-B96E-76D3D66FC630}" srcOrd="0" destOrd="0" presId="urn:microsoft.com/office/officeart/2005/8/layout/hierarchy3"/>
    <dgm:cxn modelId="{BA84BE55-9BF2-4BAE-9F79-8D8EB86A90A1}" type="presOf" srcId="{2CD0B63A-6AAA-4AF1-A0B5-6B8CAB1C7F36}" destId="{2F08516A-12B6-4831-B68D-7CFB7FE9F7A2}" srcOrd="1" destOrd="0" presId="urn:microsoft.com/office/officeart/2005/8/layout/hierarchy3"/>
    <dgm:cxn modelId="{87677C32-9087-40F7-9562-3CF761E3D20F}" type="presOf" srcId="{2CD0B63A-6AAA-4AF1-A0B5-6B8CAB1C7F36}" destId="{CFF0DB22-8427-49F3-BB3E-3ADDCD72583A}" srcOrd="0" destOrd="0" presId="urn:microsoft.com/office/officeart/2005/8/layout/hierarchy3"/>
    <dgm:cxn modelId="{54DEF663-F2C6-4BCE-AEB4-2EA0288314CB}" type="presOf" srcId="{F4CBE6A4-7501-4763-B027-1C4CA218A800}" destId="{16720A88-1194-4FF6-97DE-BAAE59FCC080}" srcOrd="0" destOrd="0" presId="urn:microsoft.com/office/officeart/2005/8/layout/hierarchy3"/>
    <dgm:cxn modelId="{029A3ED1-D0E2-4F25-828B-7250117FAA67}" type="presOf" srcId="{17B3040C-3C22-4C76-B43A-8BB7A0B76B62}" destId="{E4EA8172-D237-49B2-AEC2-942417A5E133}" srcOrd="1" destOrd="0" presId="urn:microsoft.com/office/officeart/2005/8/layout/hierarchy3"/>
    <dgm:cxn modelId="{68F39E15-BCB0-4590-933E-F0B632C3EC51}" type="presParOf" srcId="{C16907CD-444E-4275-AA79-B2C36D238CAF}" destId="{38507B47-BBE8-4B32-BBD9-AC131DA80465}" srcOrd="0" destOrd="0" presId="urn:microsoft.com/office/officeart/2005/8/layout/hierarchy3"/>
    <dgm:cxn modelId="{C030BF7E-9D7F-4DE7-8E67-3763EA54B598}" type="presParOf" srcId="{38507B47-BBE8-4B32-BBD9-AC131DA80465}" destId="{63A9963C-DF50-4A6E-A409-2DCFE00B23FE}" srcOrd="0" destOrd="0" presId="urn:microsoft.com/office/officeart/2005/8/layout/hierarchy3"/>
    <dgm:cxn modelId="{228DEE41-F544-4AE0-950A-54B089F9A603}" type="presParOf" srcId="{63A9963C-DF50-4A6E-A409-2DCFE00B23FE}" destId="{CFF0DB22-8427-49F3-BB3E-3ADDCD72583A}" srcOrd="0" destOrd="0" presId="urn:microsoft.com/office/officeart/2005/8/layout/hierarchy3"/>
    <dgm:cxn modelId="{6AB30500-5651-4765-9406-C0434047BFD7}" type="presParOf" srcId="{63A9963C-DF50-4A6E-A409-2DCFE00B23FE}" destId="{2F08516A-12B6-4831-B68D-7CFB7FE9F7A2}" srcOrd="1" destOrd="0" presId="urn:microsoft.com/office/officeart/2005/8/layout/hierarchy3"/>
    <dgm:cxn modelId="{8FFAF3CC-7514-4680-9F64-C97BD258FBDD}" type="presParOf" srcId="{38507B47-BBE8-4B32-BBD9-AC131DA80465}" destId="{37DE4874-B9DB-4626-BC52-1184CE9BF6F7}" srcOrd="1" destOrd="0" presId="urn:microsoft.com/office/officeart/2005/8/layout/hierarchy3"/>
    <dgm:cxn modelId="{D770D679-2B62-419B-B0EE-DD372C12C087}" type="presParOf" srcId="{37DE4874-B9DB-4626-BC52-1184CE9BF6F7}" destId="{6A2B17BE-1FEB-48BD-9C3B-A42DA154F76D}" srcOrd="0" destOrd="0" presId="urn:microsoft.com/office/officeart/2005/8/layout/hierarchy3"/>
    <dgm:cxn modelId="{B9758DEE-0786-4FC6-83E8-D7FCB21B979F}" type="presParOf" srcId="{37DE4874-B9DB-4626-BC52-1184CE9BF6F7}" destId="{2A30F139-4961-4134-8B23-D33066CD0866}" srcOrd="1" destOrd="0" presId="urn:microsoft.com/office/officeart/2005/8/layout/hierarchy3"/>
    <dgm:cxn modelId="{4F91C416-0D8C-471A-AAF0-A11B8B3A41FC}" type="presParOf" srcId="{C16907CD-444E-4275-AA79-B2C36D238CAF}" destId="{A72C4EA8-23AA-4105-99E9-E5B6E363457B}" srcOrd="1" destOrd="0" presId="urn:microsoft.com/office/officeart/2005/8/layout/hierarchy3"/>
    <dgm:cxn modelId="{D3024754-EB0B-44FF-BD13-9CB1D1370077}" type="presParOf" srcId="{A72C4EA8-23AA-4105-99E9-E5B6E363457B}" destId="{7ECDD11A-8541-4A02-B5F7-620211182950}" srcOrd="0" destOrd="0" presId="urn:microsoft.com/office/officeart/2005/8/layout/hierarchy3"/>
    <dgm:cxn modelId="{92CBA011-880E-4351-9887-C8DDCDF91AF3}" type="presParOf" srcId="{7ECDD11A-8541-4A02-B5F7-620211182950}" destId="{B2FBD4C3-2132-46D2-B96E-76D3D66FC630}" srcOrd="0" destOrd="0" presId="urn:microsoft.com/office/officeart/2005/8/layout/hierarchy3"/>
    <dgm:cxn modelId="{53408A34-337D-4C8D-8AFA-9B4EEB0AE9BA}" type="presParOf" srcId="{7ECDD11A-8541-4A02-B5F7-620211182950}" destId="{E4EA8172-D237-49B2-AEC2-942417A5E133}" srcOrd="1" destOrd="0" presId="urn:microsoft.com/office/officeart/2005/8/layout/hierarchy3"/>
    <dgm:cxn modelId="{359B076C-23AF-42DD-8170-C02CCB23B3E1}" type="presParOf" srcId="{A72C4EA8-23AA-4105-99E9-E5B6E363457B}" destId="{AFB5F5ED-F21C-4ED2-A909-5A49C2663544}" srcOrd="1" destOrd="0" presId="urn:microsoft.com/office/officeart/2005/8/layout/hierarchy3"/>
    <dgm:cxn modelId="{9C603119-4AD8-4F55-A6D3-E5B2C6F44BB2}" type="presParOf" srcId="{AFB5F5ED-F21C-4ED2-A909-5A49C2663544}" destId="{F01F3A6A-0F14-4F97-BF08-6F0458FD82A3}" srcOrd="0" destOrd="0" presId="urn:microsoft.com/office/officeart/2005/8/layout/hierarchy3"/>
    <dgm:cxn modelId="{6D99B91E-367D-4293-B9DA-B4AF5BD0F476}" type="presParOf" srcId="{AFB5F5ED-F21C-4ED2-A909-5A49C2663544}" destId="{503A2503-01A2-4346-97E0-00792F919ABA}" srcOrd="1" destOrd="0" presId="urn:microsoft.com/office/officeart/2005/8/layout/hierarchy3"/>
    <dgm:cxn modelId="{C3CD0FA7-D2FA-444A-A094-06A1EEC75B7A}" type="presParOf" srcId="{C16907CD-444E-4275-AA79-B2C36D238CAF}" destId="{AC9D4B5D-EBEA-4E9C-AB14-C742CF5D10D1}" srcOrd="2" destOrd="0" presId="urn:microsoft.com/office/officeart/2005/8/layout/hierarchy3"/>
    <dgm:cxn modelId="{D3246F26-27D3-4D7A-A3B5-2E09FD4C58CB}" type="presParOf" srcId="{AC9D4B5D-EBEA-4E9C-AB14-C742CF5D10D1}" destId="{C23EE58C-8C23-4D3B-A28E-35F5C71B3640}" srcOrd="0" destOrd="0" presId="urn:microsoft.com/office/officeart/2005/8/layout/hierarchy3"/>
    <dgm:cxn modelId="{23671118-BD1B-4C5C-A316-A9023B19E0C9}" type="presParOf" srcId="{C23EE58C-8C23-4D3B-A28E-35F5C71B3640}" destId="{16720A88-1194-4FF6-97DE-BAAE59FCC080}" srcOrd="0" destOrd="0" presId="urn:microsoft.com/office/officeart/2005/8/layout/hierarchy3"/>
    <dgm:cxn modelId="{B3151159-C0E1-4D35-A436-F15DA78B83FC}" type="presParOf" srcId="{C23EE58C-8C23-4D3B-A28E-35F5C71B3640}" destId="{3DD705E0-673C-4018-81BE-2F72B2A972FC}" srcOrd="1" destOrd="0" presId="urn:microsoft.com/office/officeart/2005/8/layout/hierarchy3"/>
    <dgm:cxn modelId="{E5CA8884-C872-43F4-9052-C4D498D5183F}" type="presParOf" srcId="{AC9D4B5D-EBEA-4E9C-AB14-C742CF5D10D1}" destId="{529207FF-0987-44E3-9A98-E412A3EA563D}" srcOrd="1" destOrd="0" presId="urn:microsoft.com/office/officeart/2005/8/layout/hierarchy3"/>
    <dgm:cxn modelId="{BB38F031-1C21-487E-8A79-69131E97A889}" type="presParOf" srcId="{529207FF-0987-44E3-9A98-E412A3EA563D}" destId="{34838BD5-5940-4B12-A4BC-037B6F4F5166}" srcOrd="0" destOrd="0" presId="urn:microsoft.com/office/officeart/2005/8/layout/hierarchy3"/>
    <dgm:cxn modelId="{C19DC339-4BD5-40A3-80FE-CB94BFC83D66}" type="presParOf" srcId="{529207FF-0987-44E3-9A98-E412A3EA563D}" destId="{2BE2E256-71D5-4E11-A044-A8B46CC29A8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611535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415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605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84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89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877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19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2209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875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86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05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801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1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-6025" y="2571761"/>
            <a:ext cx="19844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5"/>
          <p:cNvSpPr/>
          <p:nvPr/>
        </p:nvSpPr>
        <p:spPr>
          <a:xfrm>
            <a:off x="1117950" y="228825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5898975" y="2571750"/>
            <a:ext cx="32510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spcBef>
                <a:spcPts val="0"/>
              </a:spcBef>
              <a:buFont typeface="Lora"/>
              <a:defRPr i="1"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lvl="8" algn="ctr">
              <a:spcBef>
                <a:spcPts val="0"/>
              </a:spcBef>
              <a:buSzPct val="100000"/>
              <a:buFont typeface="Lora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0" name="Shape 20"/>
          <p:cNvCxnSpPr/>
          <p:nvPr/>
        </p:nvCxnSpPr>
        <p:spPr>
          <a:xfrm>
            <a:off x="4584075" y="3676500"/>
            <a:ext cx="0" cy="1480499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" name="Shape 21"/>
          <p:cNvSpPr/>
          <p:nvPr/>
        </p:nvSpPr>
        <p:spPr>
          <a:xfrm>
            <a:off x="428850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/>
          <p:nvPr/>
        </p:nvSpPr>
        <p:spPr>
          <a:xfrm>
            <a:off x="3593400" y="3412651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" name="Shape 25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8" name="Shape 28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000"/>
            </a:lvl4pPr>
            <a:lvl5pPr lvl="4">
              <a:spcBef>
                <a:spcPts val="0"/>
              </a:spcBef>
              <a:buSzPct val="100000"/>
              <a:defRPr sz="2000"/>
            </a:lvl5pPr>
            <a:lvl6pPr lvl="5">
              <a:spcBef>
                <a:spcPts val="0"/>
              </a:spcBef>
              <a:buSzPct val="100000"/>
              <a:defRPr sz="2000"/>
            </a:lvl6pPr>
            <a:lvl7pPr lvl="6">
              <a:spcBef>
                <a:spcPts val="0"/>
              </a:spcBef>
              <a:buSzPct val="100000"/>
              <a:defRPr sz="2000"/>
            </a:lvl7pPr>
            <a:lvl8pPr lvl="7">
              <a:spcBef>
                <a:spcPts val="0"/>
              </a:spcBef>
              <a:buSzPct val="100000"/>
              <a:defRPr sz="2000"/>
            </a:lvl8pPr>
            <a:lvl9pPr lvl="8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cxnSp>
        <p:nvCxnSpPr>
          <p:cNvPr id="33" name="Shape 3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" name="Shape 3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" name="Shape 35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hape 54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package" Target="../embeddings/Microsoft_Word_Belgesi1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6959746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dirty="0" smtClean="0"/>
              <a:t>I</a:t>
            </a:r>
            <a:r>
              <a:rPr lang="tr-TR" dirty="0" err="1" smtClean="0"/>
              <a:t>mmersed</a:t>
            </a:r>
            <a:r>
              <a:rPr lang="en-US" dirty="0" smtClean="0"/>
              <a:t> T</a:t>
            </a:r>
            <a:r>
              <a:rPr lang="tr-TR" dirty="0" err="1" smtClean="0"/>
              <a:t>ube</a:t>
            </a:r>
            <a:r>
              <a:rPr lang="en-US" dirty="0" smtClean="0"/>
              <a:t> T</a:t>
            </a:r>
            <a:r>
              <a:rPr lang="tr-TR" dirty="0" err="1" smtClean="0"/>
              <a:t>unnel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</a:t>
            </a:r>
            <a:r>
              <a:rPr lang="tr-TR" dirty="0" err="1" smtClean="0"/>
              <a:t>roject</a:t>
            </a:r>
            <a:r>
              <a:rPr lang="en-US" dirty="0" smtClean="0"/>
              <a:t> </a:t>
            </a:r>
            <a:r>
              <a:rPr lang="tr-TR" dirty="0" smtClean="0"/>
              <a:t>in</a:t>
            </a:r>
            <a:r>
              <a:rPr lang="en-US" dirty="0" smtClean="0"/>
              <a:t> </a:t>
            </a:r>
            <a:r>
              <a:rPr lang="tr-TR" dirty="0" smtClean="0">
                <a:highlight>
                  <a:srgbClr val="FFCD00"/>
                </a:highlight>
              </a:rPr>
              <a:t>IZMIR</a:t>
            </a:r>
            <a:endParaRPr lang="en" dirty="0"/>
          </a:p>
        </p:txBody>
      </p:sp>
      <p:pic>
        <p:nvPicPr>
          <p:cNvPr id="5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38888" y="-442349"/>
            <a:ext cx="362763" cy="1247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yagram 2"/>
          <p:cNvGraphicFramePr/>
          <p:nvPr>
            <p:extLst>
              <p:ext uri="{D42A27DB-BD31-4B8C-83A1-F6EECF244321}">
                <p14:modId xmlns:p14="http://schemas.microsoft.com/office/powerpoint/2010/main" val="285082113"/>
              </p:ext>
            </p:extLst>
          </p:nvPr>
        </p:nvGraphicFramePr>
        <p:xfrm>
          <a:off x="395536" y="735546"/>
          <a:ext cx="8280920" cy="3618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595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 smtClean="0"/>
              <a:t>Ground Profile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r-TR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Soil Profile</a:t>
            </a:r>
            <a:endParaRPr lang="tr-TR" dirty="0"/>
          </a:p>
        </p:txBody>
      </p:sp>
      <p:pic>
        <p:nvPicPr>
          <p:cNvPr id="6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1475656" y="1419622"/>
          <a:ext cx="6408712" cy="34159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Belge" r:id="rId4" imgW="8976551" imgH="6916729" progId="Word.Document.12">
                  <p:embed/>
                </p:oleObj>
              </mc:Choice>
              <mc:Fallback>
                <p:oleObj name="Belge" r:id="rId4" imgW="8976551" imgH="6916729" progId="Word.Document.12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419622"/>
                        <a:ext cx="6408712" cy="34159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518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:\Users\musta\Desktop\Ders\CE410-COURSE-MATERIALS\Zemin\B-B Kesit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346955"/>
            <a:ext cx="5319935" cy="349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musta\Desktop\Ders\CE410-COURSE-MATERIALS\Zemin\A-A Kesi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304422"/>
            <a:ext cx="4752528" cy="35798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Soil Parameters</a:t>
            </a:r>
            <a:endParaRPr lang="tr-TR" dirty="0"/>
          </a:p>
        </p:txBody>
      </p:sp>
      <p:pic>
        <p:nvPicPr>
          <p:cNvPr id="9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5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Soil Parameters</a:t>
            </a:r>
            <a:endParaRPr lang="tr-TR" dirty="0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1923678"/>
            <a:ext cx="4661892" cy="311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194" y="1923678"/>
            <a:ext cx="4698002" cy="3118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729729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A-A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4409356" y="171091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B-B</a:t>
            </a:r>
            <a:endParaRPr lang="tr-TR" dirty="0"/>
          </a:p>
        </p:txBody>
      </p:sp>
      <p:pic>
        <p:nvPicPr>
          <p:cNvPr id="8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98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ctrTitle" idx="4294967295"/>
          </p:nvPr>
        </p:nvSpPr>
        <p:spPr>
          <a:xfrm>
            <a:off x="685800" y="841651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tr-TR" sz="4800" dirty="0" smtClean="0"/>
              <a:t>2,639,389 </a:t>
            </a:r>
            <a:r>
              <a:rPr lang="en-US" sz="4800" dirty="0" smtClean="0"/>
              <a:t>m</a:t>
            </a:r>
            <a:r>
              <a:rPr lang="en-US" sz="4800" baseline="30000" dirty="0" smtClean="0"/>
              <a:t>3</a:t>
            </a:r>
            <a:endParaRPr lang="en" sz="4800" dirty="0"/>
          </a:p>
        </p:txBody>
      </p:sp>
      <p:sp>
        <p:nvSpPr>
          <p:cNvPr id="280" name="Shape 280"/>
          <p:cNvSpPr txBox="1">
            <a:spLocks noGrp="1"/>
          </p:cNvSpPr>
          <p:nvPr>
            <p:ph type="subTitle" idx="4294967295"/>
          </p:nvPr>
        </p:nvSpPr>
        <p:spPr>
          <a:xfrm>
            <a:off x="685800" y="1452560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r-TR" sz="1800" dirty="0" smtClean="0"/>
              <a:t>Volume of </a:t>
            </a:r>
            <a:r>
              <a:rPr lang="tr-TR" sz="1800" dirty="0" err="1" smtClean="0"/>
              <a:t>Dredged</a:t>
            </a:r>
            <a:r>
              <a:rPr lang="tr-TR" sz="1800" dirty="0" smtClean="0"/>
              <a:t> </a:t>
            </a:r>
            <a:r>
              <a:rPr lang="tr-TR" sz="1800" dirty="0" err="1" smtClean="0"/>
              <a:t>Soil</a:t>
            </a:r>
            <a:endParaRPr lang="en" sz="1800" dirty="0"/>
          </a:p>
        </p:txBody>
      </p:sp>
      <p:sp>
        <p:nvSpPr>
          <p:cNvPr id="283" name="Shape 283"/>
          <p:cNvSpPr txBox="1">
            <a:spLocks noGrp="1"/>
          </p:cNvSpPr>
          <p:nvPr>
            <p:ph type="ctrTitle" idx="4294967295"/>
          </p:nvPr>
        </p:nvSpPr>
        <p:spPr>
          <a:xfrm>
            <a:off x="685800" y="2306748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4800" dirty="0" smtClean="0"/>
              <a:t>1</a:t>
            </a:r>
            <a:r>
              <a:rPr lang="tr-TR" sz="4800" dirty="0" smtClean="0"/>
              <a:t>,656,000</a:t>
            </a:r>
            <a:r>
              <a:rPr lang="en" sz="4800" dirty="0" smtClean="0"/>
              <a:t> </a:t>
            </a:r>
            <a:r>
              <a:rPr lang="en-US" sz="4800" dirty="0"/>
              <a:t>m</a:t>
            </a:r>
            <a:r>
              <a:rPr lang="en-US" sz="4800" baseline="30000" dirty="0"/>
              <a:t>3</a:t>
            </a:r>
            <a:endParaRPr lang="en" sz="4800" dirty="0"/>
          </a:p>
        </p:txBody>
      </p:sp>
      <p:sp>
        <p:nvSpPr>
          <p:cNvPr id="284" name="Shape 284"/>
          <p:cNvSpPr txBox="1">
            <a:spLocks noGrp="1"/>
          </p:cNvSpPr>
          <p:nvPr>
            <p:ph type="subTitle" idx="4294967295"/>
          </p:nvPr>
        </p:nvSpPr>
        <p:spPr>
          <a:xfrm>
            <a:off x="685800" y="2917657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r-TR" sz="1800" dirty="0" smtClean="0"/>
              <a:t>Volume of </a:t>
            </a:r>
            <a:r>
              <a:rPr lang="tr-TR" sz="1800" dirty="0" err="1" smtClean="0"/>
              <a:t>Fill</a:t>
            </a:r>
            <a:r>
              <a:rPr lang="tr-TR" sz="1800" dirty="0" smtClean="0"/>
              <a:t> </a:t>
            </a:r>
            <a:r>
              <a:rPr lang="tr-TR" sz="1800" dirty="0" err="1" smtClean="0"/>
              <a:t>Dirt</a:t>
            </a:r>
            <a:endParaRPr lang="en" sz="1800" dirty="0"/>
          </a:p>
        </p:txBody>
      </p:sp>
      <p:grpSp>
        <p:nvGrpSpPr>
          <p:cNvPr id="15" name="Shape 630"/>
          <p:cNvGrpSpPr/>
          <p:nvPr/>
        </p:nvGrpSpPr>
        <p:grpSpPr>
          <a:xfrm>
            <a:off x="4311143" y="4270297"/>
            <a:ext cx="510182" cy="504056"/>
            <a:chOff x="5941025" y="3634400"/>
            <a:chExt cx="467650" cy="467650"/>
          </a:xfrm>
        </p:grpSpPr>
        <p:sp>
          <p:nvSpPr>
            <p:cNvPr id="16" name="Shape 63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3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3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3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63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63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4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9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 err="1" smtClean="0"/>
              <a:t>Bridge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r-TR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200" dirty="0" smtClean="0"/>
              <a:t>The Route</a:t>
            </a:r>
            <a:endParaRPr lang="tr-TR" sz="2200" dirty="0"/>
          </a:p>
        </p:txBody>
      </p:sp>
      <p:pic>
        <p:nvPicPr>
          <p:cNvPr id="6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user\Desktop\12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600" y="1409700"/>
            <a:ext cx="7056784" cy="3733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94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user\Desktop\123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672" y="1275606"/>
            <a:ext cx="5832648" cy="191861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200" dirty="0" smtClean="0"/>
              <a:t>Leg Spans &amp; Highway</a:t>
            </a:r>
            <a:endParaRPr lang="tr-TR" sz="2200" dirty="0"/>
          </a:p>
        </p:txBody>
      </p:sp>
      <p:pic>
        <p:nvPicPr>
          <p:cNvPr id="8" name="Resim 20" descr="C:\Users\Samsung\Desktop\road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304497" cy="206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78111" y="-46081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75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 descr="C:\Users\user\Downloads\18518494_10213113665299697_176649536_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347614"/>
            <a:ext cx="7146461" cy="3285074"/>
          </a:xfrm>
          <a:prstGeom prst="rect">
            <a:avLst/>
          </a:prstGeom>
          <a:noFill/>
        </p:spPr>
      </p:pic>
      <p:pic>
        <p:nvPicPr>
          <p:cNvPr id="5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78111" y="-46081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subTitle" idx="4294967295"/>
          </p:nvPr>
        </p:nvSpPr>
        <p:spPr>
          <a:xfrm>
            <a:off x="2555776" y="4083918"/>
            <a:ext cx="4752528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sz="3600" b="1" i="1" dirty="0" smtClean="0">
                <a:latin typeface="Lora"/>
                <a:ea typeface="Lora"/>
                <a:cs typeface="Lora"/>
                <a:sym typeface="Lora"/>
              </a:rPr>
              <a:t>We</a:t>
            </a: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 a</a:t>
            </a:r>
            <a:r>
              <a:rPr lang="tr-TR" sz="3600" b="1" i="1" dirty="0" smtClean="0">
                <a:latin typeface="Lora"/>
                <a:ea typeface="Lora"/>
                <a:cs typeface="Lora"/>
                <a:sym typeface="Lora"/>
              </a:rPr>
              <a:t>re</a:t>
            </a:r>
            <a:r>
              <a:rPr lang="en" sz="3600" b="1" i="1" dirty="0" smtClean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tr-TR" sz="3600" b="1" i="1" dirty="0" smtClean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VOLTRAN</a:t>
            </a:r>
            <a:endParaRPr lang="en" sz="3600" b="1" i="1" dirty="0"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lang="en" sz="1800" b="1" dirty="0">
              <a:solidFill>
                <a:schemeClr val="dk1"/>
              </a:solidFill>
              <a:highlight>
                <a:srgbClr val="FFCD00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  <p:cxnSp>
        <p:nvCxnSpPr>
          <p:cNvPr id="91" name="Shape 91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3" name="Shape 93"/>
          <p:cNvSpPr txBox="1">
            <a:spLocks noGrp="1"/>
          </p:cNvSpPr>
          <p:nvPr>
            <p:ph type="ctrTitle" idx="4294967295"/>
          </p:nvPr>
        </p:nvSpPr>
        <p:spPr>
          <a:xfrm>
            <a:off x="2339752" y="699542"/>
            <a:ext cx="4908000" cy="115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r-TR" sz="4800" dirty="0" err="1" smtClean="0"/>
              <a:t>Members</a:t>
            </a:r>
            <a:endParaRPr lang="en" sz="4800" dirty="0"/>
          </a:p>
        </p:txBody>
      </p:sp>
      <p:cxnSp>
        <p:nvCxnSpPr>
          <p:cNvPr id="94" name="Shape 94"/>
          <p:cNvCxnSpPr/>
          <p:nvPr/>
        </p:nvCxnSpPr>
        <p:spPr>
          <a:xfrm>
            <a:off x="6444208" y="1419622"/>
            <a:ext cx="2699792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26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200" dirty="0" smtClean="0"/>
              <a:t>Pier Sections</a:t>
            </a:r>
            <a:endParaRPr lang="tr-TR" sz="2200" dirty="0"/>
          </a:p>
        </p:txBody>
      </p:sp>
      <p:pic>
        <p:nvPicPr>
          <p:cNvPr id="8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C:\Users\user\Desktop\Adsız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584" y="1992120"/>
            <a:ext cx="3143955" cy="2988313"/>
          </a:xfrm>
          <a:prstGeom prst="rect">
            <a:avLst/>
          </a:prstGeom>
          <a:noFill/>
        </p:spPr>
      </p:pic>
      <p:pic>
        <p:nvPicPr>
          <p:cNvPr id="30723" name="Picture 3" descr="C:\Users\user\Desktop\ayaklar dimensionlu-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9992" y="987574"/>
            <a:ext cx="3312368" cy="40119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4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050" name="Picture 2" descr="C:\Users\user\Downloads\18575932_1524114180945927_1230091783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5656" y="915566"/>
            <a:ext cx="6480720" cy="3911807"/>
          </a:xfrm>
          <a:prstGeom prst="rect">
            <a:avLst/>
          </a:prstGeom>
          <a:noFill/>
        </p:spPr>
      </p:pic>
      <p:pic>
        <p:nvPicPr>
          <p:cNvPr id="6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78111" y="-46081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 err="1" smtClean="0"/>
              <a:t>Artifical</a:t>
            </a:r>
            <a:r>
              <a:rPr lang="tr-TR" dirty="0" smtClean="0"/>
              <a:t> Island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r-TR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Design of Artificial Island</a:t>
            </a:r>
            <a:endParaRPr lang="tr-TR" dirty="0"/>
          </a:p>
        </p:txBody>
      </p:sp>
      <p:pic>
        <p:nvPicPr>
          <p:cNvPr id="1026" name="Picture 2" descr="C:\Users\musta\Desktop\Ders\CE410-COURSE-MATERIALS\Final\Top View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r="33405"/>
          <a:stretch/>
        </p:blipFill>
        <p:spPr bwMode="auto">
          <a:xfrm rot="16200000">
            <a:off x="2984749" y="42465"/>
            <a:ext cx="4038600" cy="691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Arrow 4"/>
          <p:cNvSpPr/>
          <p:nvPr/>
        </p:nvSpPr>
        <p:spPr>
          <a:xfrm>
            <a:off x="1115616" y="1370317"/>
            <a:ext cx="1800200" cy="9134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TextBox 5"/>
          <p:cNvSpPr txBox="1"/>
          <p:nvPr/>
        </p:nvSpPr>
        <p:spPr>
          <a:xfrm>
            <a:off x="126480" y="1042187"/>
            <a:ext cx="991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9600" dirty="0" smtClean="0"/>
              <a:t>N</a:t>
            </a:r>
            <a:endParaRPr lang="tr-TR" sz="9600" dirty="0"/>
          </a:p>
        </p:txBody>
      </p:sp>
      <p:pic>
        <p:nvPicPr>
          <p:cNvPr id="7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78111" y="-46081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64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Design of Artificial Island</a:t>
            </a:r>
            <a:endParaRPr lang="tr-TR" dirty="0"/>
          </a:p>
        </p:txBody>
      </p:sp>
      <p:pic>
        <p:nvPicPr>
          <p:cNvPr id="1027" name="Picture 3" descr="C:\Users\musta\Desktop\Ders\CE410-COURSE-MATERIALS\Final\Mini Mari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31196"/>
            <a:ext cx="4644008" cy="37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78111" y="-46081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74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usta\Downloads\Breakwater Section-page-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032935"/>
            <a:ext cx="5534550" cy="391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Layers of Artificial Island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046" y="3587400"/>
            <a:ext cx="6809700" cy="3112200"/>
          </a:xfrm>
        </p:spPr>
        <p:txBody>
          <a:bodyPr/>
          <a:lstStyle/>
          <a:p>
            <a:r>
              <a:rPr lang="tr-TR" dirty="0" smtClean="0"/>
              <a:t>Armour Layer : 3,6 Tons</a:t>
            </a:r>
          </a:p>
          <a:p>
            <a:r>
              <a:rPr lang="tr-TR" dirty="0" smtClean="0"/>
              <a:t>Underlayer : 0,36 Tons</a:t>
            </a:r>
            <a:endParaRPr lang="tr-TR" dirty="0"/>
          </a:p>
        </p:txBody>
      </p:sp>
      <p:sp>
        <p:nvSpPr>
          <p:cNvPr id="5" name="TextBox 6"/>
          <p:cNvSpPr txBox="1"/>
          <p:nvPr/>
        </p:nvSpPr>
        <p:spPr>
          <a:xfrm>
            <a:off x="323528" y="1539776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tr-TR" sz="1600" b="1" dirty="0" smtClean="0">
                <a:latin typeface="Quattrocento Sans" charset="0"/>
              </a:rPr>
              <a:t>According to Hudson Formula;</a:t>
            </a:r>
            <a:endParaRPr lang="tr-TR" sz="1600" b="1" dirty="0">
              <a:latin typeface="Quattrocento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3"/>
              <p:cNvSpPr txBox="1"/>
              <p:nvPr/>
            </p:nvSpPr>
            <p:spPr>
              <a:xfrm>
                <a:off x="503548" y="2139702"/>
                <a:ext cx="2952328" cy="1124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/>
                        </a:rPr>
                        <m:t>𝑊</m:t>
                      </m:r>
                      <m:r>
                        <a:rPr lang="en-US" sz="160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tr-T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ɣ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𝑠</m:t>
                              </m:r>
                            </m:sub>
                          </m:sSub>
                          <m:sSup>
                            <m:sSupPr>
                              <m:ctrlPr>
                                <a:rPr lang="tr-T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unc>
                            <m:funcPr>
                              <m:ctrlPr>
                                <a:rPr lang="tr-TR" sz="16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𝛼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tr-T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tr-T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tr-T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ɣ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tr-T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ɣ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/>
                                            </a:rPr>
                                            <m:t>𝑤𝑎𝑡𝑒𝑟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1600" i="1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600" i="1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tr-T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sz="1600" dirty="0">
                  <a:latin typeface="Quattrocento Sans" charset="0"/>
                </a:endParaRPr>
              </a:p>
              <a:p>
                <a:endParaRPr lang="tr-TR" sz="1600" dirty="0">
                  <a:latin typeface="Quattrocento Sans" charset="0"/>
                </a:endParaRPr>
              </a:p>
            </p:txBody>
          </p:sp>
        </mc:Choice>
        <mc:Fallback xmlns="">
          <p:sp>
            <p:nvSpPr>
              <p:cNvPr id="6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48" y="2139702"/>
                <a:ext cx="2952328" cy="11244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78111" y="-46081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39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usta\Desktop\Ders\CE410-COURSE-MATERIALS\Final\Secondary B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3486"/>
            <a:ext cx="3312368" cy="26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usta\Desktop\Ders\CE410-COURSE-MATERIALS\Final\Main B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472" y="1413486"/>
            <a:ext cx="3312368" cy="26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250" y="922668"/>
            <a:ext cx="4486894" cy="435599"/>
          </a:xfrm>
        </p:spPr>
        <p:txBody>
          <a:bodyPr/>
          <a:lstStyle/>
          <a:p>
            <a:r>
              <a:rPr lang="tr-TR" dirty="0" smtClean="0"/>
              <a:t>Layers of Artificial Island Marine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0" y="3795886"/>
            <a:ext cx="3600400" cy="1347614"/>
          </a:xfrm>
        </p:spPr>
        <p:txBody>
          <a:bodyPr/>
          <a:lstStyle/>
          <a:p>
            <a:r>
              <a:rPr lang="tr-TR" dirty="0" smtClean="0"/>
              <a:t>Head Layer : 1,6 tons</a:t>
            </a:r>
          </a:p>
          <a:p>
            <a:r>
              <a:rPr lang="tr-TR" dirty="0" smtClean="0"/>
              <a:t>Armour Layer : 1,3 Tons</a:t>
            </a:r>
          </a:p>
          <a:p>
            <a:r>
              <a:rPr lang="tr-TR" dirty="0" smtClean="0"/>
              <a:t>Underlayer : 0,13 Tons</a:t>
            </a:r>
            <a:endParaRPr lang="tr-TR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860032" y="4063380"/>
            <a:ext cx="3816424" cy="1080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r>
              <a:rPr lang="tr-TR" dirty="0" smtClean="0"/>
              <a:t>Head Layer : 0,27 Tons</a:t>
            </a:r>
          </a:p>
          <a:p>
            <a:r>
              <a:rPr lang="tr-TR" dirty="0" smtClean="0"/>
              <a:t>Armour Layer : 0,21 Tons</a:t>
            </a:r>
          </a:p>
        </p:txBody>
      </p:sp>
      <p:pic>
        <p:nvPicPr>
          <p:cNvPr id="7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78111" y="-46081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02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ctrTitle" idx="4294967295"/>
          </p:nvPr>
        </p:nvSpPr>
        <p:spPr>
          <a:xfrm>
            <a:off x="685800" y="34319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/>
            <a:r>
              <a:rPr lang="tr-TR" sz="4800" dirty="0" smtClean="0"/>
              <a:t>11,443,000 </a:t>
            </a:r>
            <a:r>
              <a:rPr lang="en-US" sz="4800" dirty="0" smtClean="0"/>
              <a:t>m</a:t>
            </a:r>
            <a:r>
              <a:rPr lang="en-US" sz="4800" baseline="30000" dirty="0" smtClean="0"/>
              <a:t>3</a:t>
            </a:r>
            <a:endParaRPr lang="en" sz="4800" dirty="0"/>
          </a:p>
        </p:txBody>
      </p:sp>
      <p:sp>
        <p:nvSpPr>
          <p:cNvPr id="280" name="Shape 280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r-TR" sz="1800" dirty="0" smtClean="0"/>
              <a:t>Volume of Core</a:t>
            </a:r>
            <a:endParaRPr lang="en" sz="1800" dirty="0"/>
          </a:p>
        </p:txBody>
      </p:sp>
      <p:sp>
        <p:nvSpPr>
          <p:cNvPr id="282" name="Shape 282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r-TR" sz="1800" dirty="0" smtClean="0"/>
              <a:t>Volume </a:t>
            </a:r>
            <a:r>
              <a:rPr lang="tr-TR" sz="1800" smtClean="0"/>
              <a:t>of Underlayer</a:t>
            </a:r>
            <a:endParaRPr lang="en" sz="1800" dirty="0"/>
          </a:p>
        </p:txBody>
      </p:sp>
      <p:sp>
        <p:nvSpPr>
          <p:cNvPr id="283" name="Shape 283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49"/>
            <a:ext cx="7772400" cy="894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4800" dirty="0" smtClean="0"/>
              <a:t>1</a:t>
            </a:r>
            <a:r>
              <a:rPr lang="tr-TR" sz="4800" dirty="0" smtClean="0"/>
              <a:t>33,750</a:t>
            </a:r>
            <a:r>
              <a:rPr lang="en" sz="4800" dirty="0" smtClean="0"/>
              <a:t> </a:t>
            </a:r>
            <a:r>
              <a:rPr lang="en-US" sz="4800" dirty="0"/>
              <a:t>m</a:t>
            </a:r>
            <a:r>
              <a:rPr lang="en-US" sz="4800" baseline="30000" dirty="0"/>
              <a:t>3</a:t>
            </a:r>
            <a:endParaRPr lang="en" sz="4800" dirty="0"/>
          </a:p>
        </p:txBody>
      </p:sp>
      <p:sp>
        <p:nvSpPr>
          <p:cNvPr id="284" name="Shape 28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8"/>
            <a:ext cx="7772400" cy="463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tr-TR" sz="1800" dirty="0" smtClean="0"/>
              <a:t>Volume of Armour Layer</a:t>
            </a:r>
            <a:endParaRPr lang="en" sz="1800" dirty="0"/>
          </a:p>
        </p:txBody>
      </p:sp>
      <p:sp>
        <p:nvSpPr>
          <p:cNvPr id="14" name="Shape 283"/>
          <p:cNvSpPr txBox="1">
            <a:spLocks/>
          </p:cNvSpPr>
          <p:nvPr/>
        </p:nvSpPr>
        <p:spPr>
          <a:xfrm>
            <a:off x="660180" y="2859782"/>
            <a:ext cx="7772400" cy="89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tr-TR" sz="4800" dirty="0" smtClean="0"/>
              <a:t>44,600 </a:t>
            </a:r>
            <a:r>
              <a:rPr lang="en-US" sz="4800" dirty="0" smtClean="0"/>
              <a:t>m</a:t>
            </a:r>
            <a:r>
              <a:rPr lang="en-US" sz="4800" baseline="30000" dirty="0" smtClean="0"/>
              <a:t>3</a:t>
            </a:r>
            <a:endParaRPr lang="en" sz="4800" dirty="0"/>
          </a:p>
        </p:txBody>
      </p:sp>
      <p:grpSp>
        <p:nvGrpSpPr>
          <p:cNvPr id="2" name="Shape 630"/>
          <p:cNvGrpSpPr/>
          <p:nvPr/>
        </p:nvGrpSpPr>
        <p:grpSpPr>
          <a:xfrm>
            <a:off x="4311143" y="4270297"/>
            <a:ext cx="510182" cy="504056"/>
            <a:chOff x="5941025" y="3634400"/>
            <a:chExt cx="467650" cy="467650"/>
          </a:xfrm>
        </p:grpSpPr>
        <p:sp>
          <p:nvSpPr>
            <p:cNvPr id="16" name="Shape 63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3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3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34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635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63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5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78111" y="-46081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1835696" y="1707654"/>
            <a:ext cx="4782023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 err="1" smtClean="0"/>
              <a:t>Immersed</a:t>
            </a:r>
            <a:r>
              <a:rPr lang="tr-TR" dirty="0" smtClean="0"/>
              <a:t> </a:t>
            </a:r>
            <a:r>
              <a:rPr lang="tr-TR" dirty="0" err="1" smtClean="0"/>
              <a:t>Tube</a:t>
            </a:r>
            <a:r>
              <a:rPr lang="tr-TR" dirty="0" smtClean="0"/>
              <a:t> </a:t>
            </a:r>
            <a:r>
              <a:rPr lang="tr-TR" dirty="0" err="1" smtClean="0"/>
              <a:t>Tunnel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tr-TR" sz="2400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</a:t>
            </a:r>
            <a:endParaRPr lang="en" sz="2400" dirty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user\Desktop\tunnel dimensions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9632" y="2715766"/>
            <a:ext cx="6696744" cy="207402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200" dirty="0" smtClean="0"/>
              <a:t>Properties of Tube Tunnel</a:t>
            </a:r>
            <a:endParaRPr lang="tr-TR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76" y="1491630"/>
            <a:ext cx="6809700" cy="3112200"/>
          </a:xfrm>
        </p:spPr>
        <p:txBody>
          <a:bodyPr/>
          <a:lstStyle/>
          <a:p>
            <a:r>
              <a:rPr lang="tr-TR" sz="2000" dirty="0" smtClean="0"/>
              <a:t>Rectangular</a:t>
            </a:r>
          </a:p>
          <a:p>
            <a:r>
              <a:rPr lang="tr-TR" sz="2000" dirty="0" err="1" smtClean="0"/>
              <a:t>Reinforced</a:t>
            </a:r>
            <a:r>
              <a:rPr lang="tr-TR" sz="2000" dirty="0" smtClean="0"/>
              <a:t> </a:t>
            </a:r>
            <a:r>
              <a:rPr lang="tr-TR" sz="2000" dirty="0" err="1" smtClean="0"/>
              <a:t>Concrete</a:t>
            </a:r>
            <a:r>
              <a:rPr lang="tr-TR" sz="2000" dirty="0" smtClean="0"/>
              <a:t> ( C30 )</a:t>
            </a:r>
            <a:endParaRPr lang="tr-TR" sz="2000" dirty="0"/>
          </a:p>
        </p:txBody>
      </p:sp>
      <p:pic>
        <p:nvPicPr>
          <p:cNvPr id="7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9 Düz Ok Bağlayıcısı"/>
          <p:cNvCxnSpPr/>
          <p:nvPr/>
        </p:nvCxnSpPr>
        <p:spPr>
          <a:xfrm flipV="1">
            <a:off x="3779912" y="2499742"/>
            <a:ext cx="2664296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7 Düz Ok Bağlayıcısı"/>
          <p:cNvCxnSpPr/>
          <p:nvPr/>
        </p:nvCxnSpPr>
        <p:spPr>
          <a:xfrm flipV="1">
            <a:off x="5508104" y="2499742"/>
            <a:ext cx="1008112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10 Metin kutusu"/>
          <p:cNvSpPr txBox="1"/>
          <p:nvPr/>
        </p:nvSpPr>
        <p:spPr>
          <a:xfrm>
            <a:off x="5868144" y="2139702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Ventilation</a:t>
            </a:r>
            <a:r>
              <a:rPr lang="tr-TR" b="1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tr-TR" b="1" dirty="0" err="1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Rooms</a:t>
            </a:r>
            <a:endParaRPr lang="tr-TR" b="1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6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5650" y="4163500"/>
            <a:ext cx="9144000" cy="979799"/>
          </a:xfrm>
          <a:prstGeom prst="rect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381251" y="922668"/>
            <a:ext cx="2110630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tr-TR" sz="2400" dirty="0" err="1" smtClean="0"/>
              <a:t>Content</a:t>
            </a:r>
            <a:endParaRPr lang="en" sz="2400" dirty="0"/>
          </a:p>
        </p:txBody>
      </p:sp>
      <p:grpSp>
        <p:nvGrpSpPr>
          <p:cNvPr id="2" name="Shape 77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78" name="Shape 7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3" name="Shape 83"/>
          <p:cNvSpPr txBox="1"/>
          <p:nvPr/>
        </p:nvSpPr>
        <p:spPr>
          <a:xfrm>
            <a:off x="1331640" y="1419622"/>
            <a:ext cx="4608512" cy="24482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tr-TR" sz="2400" b="1" dirty="0" smtClean="0">
                <a:latin typeface="Quattrocento Sans" charset="0"/>
              </a:rPr>
              <a:t>General </a:t>
            </a:r>
            <a:r>
              <a:rPr lang="tr-TR" sz="2400" b="1" dirty="0" err="1" smtClean="0">
                <a:latin typeface="Quattrocento Sans" charset="0"/>
              </a:rPr>
              <a:t>Overview</a:t>
            </a:r>
            <a:endParaRPr lang="tr-TR" sz="2400" b="1" dirty="0" smtClean="0">
              <a:latin typeface="Quattrocento Sans" charset="0"/>
            </a:endParaRPr>
          </a:p>
          <a:p>
            <a:pPr lvl="0">
              <a:spcBef>
                <a:spcPts val="600"/>
              </a:spcBef>
            </a:pPr>
            <a:r>
              <a:rPr lang="tr-TR" sz="2400" b="1" dirty="0" err="1" smtClean="0">
                <a:latin typeface="Quattrocento Sans" charset="0"/>
              </a:rPr>
              <a:t>Ground</a:t>
            </a:r>
            <a:r>
              <a:rPr lang="tr-TR" sz="2400" b="1" dirty="0" smtClean="0">
                <a:latin typeface="Quattrocento Sans" charset="0"/>
              </a:rPr>
              <a:t> Profile</a:t>
            </a:r>
          </a:p>
          <a:p>
            <a:pPr lvl="0">
              <a:spcBef>
                <a:spcPts val="600"/>
              </a:spcBef>
            </a:pPr>
            <a:r>
              <a:rPr lang="tr-TR" sz="2400" b="1" dirty="0" err="1" smtClean="0">
                <a:latin typeface="Quattrocento Sans" charset="0"/>
              </a:rPr>
              <a:t>Bridge</a:t>
            </a:r>
            <a:endParaRPr lang="tr-TR" sz="2400" b="1" dirty="0" smtClean="0">
              <a:latin typeface="Quattrocento Sans" charset="0"/>
            </a:endParaRPr>
          </a:p>
          <a:p>
            <a:pPr lvl="0">
              <a:spcBef>
                <a:spcPts val="600"/>
              </a:spcBef>
            </a:pPr>
            <a:r>
              <a:rPr lang="tr-TR" sz="2400" b="1" dirty="0" err="1" smtClean="0">
                <a:latin typeface="Quattrocento Sans" charset="0"/>
              </a:rPr>
              <a:t>Artificial</a:t>
            </a:r>
            <a:r>
              <a:rPr lang="tr-TR" sz="2400" b="1" dirty="0" smtClean="0">
                <a:latin typeface="Quattrocento Sans" charset="0"/>
              </a:rPr>
              <a:t> Island</a:t>
            </a:r>
          </a:p>
          <a:p>
            <a:pPr lvl="0">
              <a:spcBef>
                <a:spcPts val="600"/>
              </a:spcBef>
            </a:pPr>
            <a:r>
              <a:rPr lang="tr-TR" sz="2400" b="1" dirty="0" err="1" smtClean="0">
                <a:latin typeface="Quattrocento Sans" charset="0"/>
              </a:rPr>
              <a:t>Immersed</a:t>
            </a:r>
            <a:r>
              <a:rPr lang="tr-TR" sz="2400" b="1" dirty="0" smtClean="0">
                <a:latin typeface="Quattrocento Sans" charset="0"/>
              </a:rPr>
              <a:t> </a:t>
            </a:r>
            <a:r>
              <a:rPr lang="tr-TR" sz="2400" b="1" dirty="0" err="1" smtClean="0">
                <a:latin typeface="Quattrocento Sans" charset="0"/>
              </a:rPr>
              <a:t>Tube</a:t>
            </a:r>
            <a:r>
              <a:rPr lang="tr-TR" sz="2400" b="1" dirty="0" smtClean="0">
                <a:latin typeface="Quattrocento Sans" charset="0"/>
              </a:rPr>
              <a:t> </a:t>
            </a:r>
            <a:r>
              <a:rPr lang="tr-TR" sz="2400" b="1" dirty="0" err="1" smtClean="0">
                <a:latin typeface="Quattrocento Sans" charset="0"/>
              </a:rPr>
              <a:t>Tunnel</a:t>
            </a:r>
            <a:endParaRPr lang="tr-TR" sz="2400" b="1" dirty="0" smtClean="0">
              <a:latin typeface="Quattrocento Sans" charset="0"/>
            </a:endParaRPr>
          </a:p>
          <a:p>
            <a:pPr lvl="0">
              <a:spcBef>
                <a:spcPts val="600"/>
              </a:spcBef>
            </a:pPr>
            <a:endParaRPr lang="tr-TR" sz="2000" dirty="0" smtClean="0"/>
          </a:p>
          <a:p>
            <a:pPr lvl="0">
              <a:spcBef>
                <a:spcPts val="600"/>
              </a:spcBef>
            </a:pPr>
            <a:endParaRPr lang="en" sz="20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9 Resim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11710"/>
            <a:ext cx="7128792" cy="2766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200" dirty="0" err="1" smtClean="0">
                <a:latin typeface="Lora" charset="-94"/>
                <a:cs typeface="Times New Roman" pitchFamily="18" charset="0"/>
              </a:rPr>
              <a:t>Design</a:t>
            </a:r>
            <a:r>
              <a:rPr lang="tr-TR" sz="2200" dirty="0" smtClean="0">
                <a:latin typeface="Lora" charset="-94"/>
                <a:cs typeface="Times New Roman" pitchFamily="18" charset="0"/>
              </a:rPr>
              <a:t> </a:t>
            </a:r>
            <a:r>
              <a:rPr lang="tr-TR" sz="2200" dirty="0" err="1" smtClean="0">
                <a:latin typeface="Lora" charset="-94"/>
                <a:cs typeface="Times New Roman" pitchFamily="18" charset="0"/>
              </a:rPr>
              <a:t>Process</a:t>
            </a:r>
            <a:endParaRPr lang="tr-TR" sz="2200" dirty="0">
              <a:latin typeface="Lora" charset="-9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600" y="1203598"/>
            <a:ext cx="6809700" cy="3112200"/>
          </a:xfrm>
        </p:spPr>
        <p:txBody>
          <a:bodyPr/>
          <a:lstStyle/>
          <a:p>
            <a:endParaRPr lang="tr-TR" sz="2200" dirty="0" smtClean="0"/>
          </a:p>
          <a:p>
            <a:r>
              <a:rPr lang="tr-TR" sz="2000" dirty="0" err="1" smtClean="0"/>
              <a:t>Planned</a:t>
            </a:r>
            <a:r>
              <a:rPr lang="tr-TR" sz="2000" dirty="0" smtClean="0"/>
              <a:t> </a:t>
            </a:r>
            <a:r>
              <a:rPr lang="tr-TR" sz="2000" dirty="0" err="1" smtClean="0"/>
              <a:t>Location</a:t>
            </a:r>
            <a:endParaRPr lang="tr-TR" sz="2000" dirty="0" smtClean="0"/>
          </a:p>
        </p:txBody>
      </p:sp>
      <p:cxnSp>
        <p:nvCxnSpPr>
          <p:cNvPr id="5" name="7 Düz Bağlayıcı"/>
          <p:cNvCxnSpPr/>
          <p:nvPr/>
        </p:nvCxnSpPr>
        <p:spPr>
          <a:xfrm>
            <a:off x="5148064" y="3683054"/>
            <a:ext cx="0" cy="13681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11 Düz Ok Bağlayıcısı"/>
          <p:cNvCxnSpPr/>
          <p:nvPr/>
        </p:nvCxnSpPr>
        <p:spPr>
          <a:xfrm>
            <a:off x="5148064" y="3683054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12 Düz Ok Bağlayıcısı"/>
          <p:cNvCxnSpPr/>
          <p:nvPr/>
        </p:nvCxnSpPr>
        <p:spPr>
          <a:xfrm>
            <a:off x="5148064" y="5051206"/>
            <a:ext cx="36004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13 Metin kutusu"/>
          <p:cNvSpPr txBox="1"/>
          <p:nvPr/>
        </p:nvSpPr>
        <p:spPr>
          <a:xfrm>
            <a:off x="5508104" y="3467030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tr-TR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15 Metin kutusu"/>
          <p:cNvSpPr txBox="1"/>
          <p:nvPr/>
        </p:nvSpPr>
        <p:spPr>
          <a:xfrm>
            <a:off x="5508104" y="4691166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>
                <a:latin typeface="Times New Roman" pitchFamily="18" charset="0"/>
                <a:cs typeface="Times New Roman" pitchFamily="18" charset="0"/>
              </a:rPr>
              <a:t>A</a:t>
            </a:r>
            <a:endParaRPr lang="tr-TR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12 Metin kutusu"/>
          <p:cNvSpPr txBox="1"/>
          <p:nvPr/>
        </p:nvSpPr>
        <p:spPr>
          <a:xfrm>
            <a:off x="2051720" y="2211710"/>
            <a:ext cx="2880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00" dirty="0" smtClean="0"/>
              <a:t>m</a:t>
            </a:r>
            <a:endParaRPr lang="tr-TR" sz="700" dirty="0"/>
          </a:p>
        </p:txBody>
      </p:sp>
    </p:spTree>
    <p:extLst>
      <p:ext uri="{BB962C8B-B14F-4D97-AF65-F5344CB8AC3E}">
        <p14:creationId xmlns:p14="http://schemas.microsoft.com/office/powerpoint/2010/main" val="333642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user\Desktop\tünelson (1) (2)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2211710"/>
            <a:ext cx="6624736" cy="265608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200" dirty="0" smtClean="0"/>
              <a:t>A-A Section</a:t>
            </a:r>
            <a:endParaRPr lang="tr-TR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76" y="1347614"/>
            <a:ext cx="6809700" cy="3112200"/>
          </a:xfrm>
        </p:spPr>
        <p:txBody>
          <a:bodyPr/>
          <a:lstStyle/>
          <a:p>
            <a:r>
              <a:rPr lang="tr-TR" sz="2000" dirty="0" smtClean="0"/>
              <a:t>Bedding Layer,</a:t>
            </a:r>
          </a:p>
          <a:p>
            <a:r>
              <a:rPr lang="tr-TR" sz="2000" dirty="0" smtClean="0"/>
              <a:t>Backfilled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Armor</a:t>
            </a:r>
            <a:r>
              <a:rPr lang="tr-TR" sz="2000" dirty="0" smtClean="0"/>
              <a:t> </a:t>
            </a:r>
            <a:r>
              <a:rPr lang="tr-TR" sz="2000" dirty="0" err="1" smtClean="0"/>
              <a:t>Layer</a:t>
            </a:r>
            <a:r>
              <a:rPr lang="tr-TR" sz="2200" dirty="0" smtClean="0"/>
              <a:t>  </a:t>
            </a:r>
          </a:p>
          <a:p>
            <a:pPr>
              <a:buNone/>
            </a:pPr>
            <a:endParaRPr lang="tr-TR" dirty="0"/>
          </a:p>
        </p:txBody>
      </p:sp>
      <p:pic>
        <p:nvPicPr>
          <p:cNvPr id="7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7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200" dirty="0" err="1" smtClean="0"/>
              <a:t>Seismic</a:t>
            </a:r>
            <a:r>
              <a:rPr lang="tr-TR" sz="2200" dirty="0" smtClean="0"/>
              <a:t> </a:t>
            </a:r>
            <a:r>
              <a:rPr lang="tr-TR" sz="2200" dirty="0" err="1" smtClean="0"/>
              <a:t>Analysis</a:t>
            </a:r>
            <a:r>
              <a:rPr lang="tr-TR" sz="2200" dirty="0" smtClean="0"/>
              <a:t> </a:t>
            </a:r>
            <a:r>
              <a:rPr lang="tr-TR" sz="2200" dirty="0" err="1" smtClean="0"/>
              <a:t>Procedure</a:t>
            </a:r>
            <a:endParaRPr lang="tr-TR" sz="2200" dirty="0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611560" y="1563638"/>
            <a:ext cx="6809700" cy="3112200"/>
          </a:xfrm>
        </p:spPr>
        <p:txBody>
          <a:bodyPr/>
          <a:lstStyle/>
          <a:p>
            <a:r>
              <a:rPr lang="tr-TR" sz="2000" dirty="0" smtClean="0"/>
              <a:t> </a:t>
            </a:r>
            <a:r>
              <a:rPr lang="tr-TR" sz="2000" dirty="0" err="1" smtClean="0"/>
              <a:t>Axial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Lateral</a:t>
            </a:r>
            <a:r>
              <a:rPr lang="tr-TR" sz="2000" dirty="0" smtClean="0"/>
              <a:t> </a:t>
            </a:r>
            <a:r>
              <a:rPr lang="tr-TR" sz="2000" dirty="0" err="1" smtClean="0"/>
              <a:t>Forces</a:t>
            </a:r>
            <a:endParaRPr lang="tr-TR" sz="2000" dirty="0" smtClean="0"/>
          </a:p>
          <a:p>
            <a:r>
              <a:rPr lang="tr-TR" sz="2000" dirty="0" smtClean="0"/>
              <a:t> </a:t>
            </a:r>
            <a:r>
              <a:rPr lang="tr-TR" sz="2000" dirty="0" err="1" smtClean="0"/>
              <a:t>Allowable</a:t>
            </a:r>
            <a:r>
              <a:rPr lang="tr-TR" sz="2000" dirty="0" smtClean="0"/>
              <a:t> </a:t>
            </a:r>
            <a:r>
              <a:rPr lang="tr-TR" sz="2000" dirty="0" err="1" smtClean="0"/>
              <a:t>Design</a:t>
            </a:r>
            <a:r>
              <a:rPr lang="tr-TR" sz="2000" dirty="0" smtClean="0"/>
              <a:t> </a:t>
            </a:r>
            <a:r>
              <a:rPr lang="tr-TR" sz="2000" dirty="0" err="1" smtClean="0"/>
              <a:t>Stress</a:t>
            </a:r>
            <a:r>
              <a:rPr lang="tr-TR" sz="2000" dirty="0" smtClean="0"/>
              <a:t> </a:t>
            </a:r>
            <a:r>
              <a:rPr lang="tr-TR" sz="2000" dirty="0" err="1" smtClean="0"/>
              <a:t>and</a:t>
            </a:r>
            <a:r>
              <a:rPr lang="tr-TR" sz="2000" dirty="0" smtClean="0"/>
              <a:t> </a:t>
            </a:r>
            <a:r>
              <a:rPr lang="tr-TR" sz="2000" dirty="0" err="1" smtClean="0"/>
              <a:t>Strain</a:t>
            </a:r>
            <a:endParaRPr lang="tr-TR" sz="2000" dirty="0" smtClean="0"/>
          </a:p>
          <a:p>
            <a:r>
              <a:rPr lang="tr-TR" sz="2000" dirty="0" smtClean="0"/>
              <a:t> </a:t>
            </a:r>
            <a:r>
              <a:rPr lang="tr-TR" sz="2000" dirty="0" err="1" smtClean="0"/>
              <a:t>Rubber</a:t>
            </a:r>
            <a:r>
              <a:rPr lang="tr-TR" sz="2000" dirty="0" smtClean="0"/>
              <a:t> </a:t>
            </a:r>
            <a:r>
              <a:rPr lang="tr-TR" sz="2000" dirty="0" err="1" smtClean="0"/>
              <a:t>Seal</a:t>
            </a:r>
            <a:r>
              <a:rPr lang="tr-TR" sz="2000" dirty="0" smtClean="0"/>
              <a:t> </a:t>
            </a:r>
          </a:p>
        </p:txBody>
      </p:sp>
      <p:pic>
        <p:nvPicPr>
          <p:cNvPr id="3074" name="Picture 2" descr="C:\Users\user\Desktop\Ekran 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696" y="2859782"/>
            <a:ext cx="5280942" cy="1381125"/>
          </a:xfrm>
          <a:prstGeom prst="rect">
            <a:avLst/>
          </a:prstGeom>
          <a:noFill/>
        </p:spPr>
      </p:pic>
      <p:sp>
        <p:nvSpPr>
          <p:cNvPr id="5" name="4 Metin kutusu"/>
          <p:cNvSpPr txBox="1"/>
          <p:nvPr/>
        </p:nvSpPr>
        <p:spPr>
          <a:xfrm>
            <a:off x="683568" y="4443958"/>
            <a:ext cx="8172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1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Retrieved</a:t>
            </a:r>
            <a:r>
              <a:rPr lang="tr-TR" sz="1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tr-TR" sz="11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tr-TR" sz="11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PRELIMINARY DESIGN AND ANALYSISFOR AN IMMERSED TUBE TUNNEL ACROSS THE İZMİR BAY</a:t>
            </a:r>
            <a:endParaRPr lang="tr-TR" sz="11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78111" y="-46081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200" dirty="0" smtClean="0"/>
              <a:t>Construction Procedures</a:t>
            </a:r>
            <a:endParaRPr lang="tr-TR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576" y="1347614"/>
            <a:ext cx="6809700" cy="3112200"/>
          </a:xfrm>
        </p:spPr>
        <p:txBody>
          <a:bodyPr/>
          <a:lstStyle/>
          <a:p>
            <a:r>
              <a:rPr lang="tr-TR" sz="2000" dirty="0" smtClean="0"/>
              <a:t>Prefabrication</a:t>
            </a:r>
          </a:p>
          <a:p>
            <a:r>
              <a:rPr lang="tr-TR" sz="2000" dirty="0" smtClean="0"/>
              <a:t>Immersion Operation,</a:t>
            </a:r>
          </a:p>
          <a:p>
            <a:r>
              <a:rPr lang="tr-TR" sz="2000" dirty="0" smtClean="0"/>
              <a:t>Seated on the Foundation</a:t>
            </a:r>
          </a:p>
        </p:txBody>
      </p:sp>
      <p:pic>
        <p:nvPicPr>
          <p:cNvPr id="5" name="3 Resim" descr="immersing tube tunnel ile ilgili görsel sonucu"/>
          <p:cNvPicPr/>
          <p:nvPr/>
        </p:nvPicPr>
        <p:blipFill rotWithShape="1">
          <a:blip r:embed="rId2" cstate="print"/>
          <a:srcRect b="10609"/>
          <a:stretch/>
        </p:blipFill>
        <p:spPr bwMode="auto">
          <a:xfrm>
            <a:off x="971600" y="2571750"/>
            <a:ext cx="7128792" cy="212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4 Metin kutusu"/>
          <p:cNvSpPr txBox="1"/>
          <p:nvPr/>
        </p:nvSpPr>
        <p:spPr>
          <a:xfrm>
            <a:off x="1512733" y="4774168"/>
            <a:ext cx="562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Quattrocento Sans" charset="0"/>
                <a:cs typeface="Times New Roman" pitchFamily="18" charset="0"/>
              </a:rPr>
              <a:t>    </a:t>
            </a:r>
            <a:r>
              <a:rPr lang="tr-TR" dirty="0" err="1" smtClean="0">
                <a:latin typeface="Quattrocento Sans" charset="0"/>
                <a:cs typeface="Times New Roman" pitchFamily="18" charset="0"/>
              </a:rPr>
              <a:t>Retrieved</a:t>
            </a:r>
            <a:r>
              <a:rPr lang="tr-TR" dirty="0" smtClean="0">
                <a:latin typeface="Quattrocento Sans" charset="0"/>
                <a:cs typeface="Times New Roman" pitchFamily="18" charset="0"/>
              </a:rPr>
              <a:t> </a:t>
            </a:r>
            <a:r>
              <a:rPr lang="tr-TR" dirty="0" err="1" smtClean="0">
                <a:latin typeface="Quattrocento Sans" charset="0"/>
                <a:cs typeface="Times New Roman" pitchFamily="18" charset="0"/>
              </a:rPr>
              <a:t>from</a:t>
            </a:r>
            <a:r>
              <a:rPr lang="tr-TR" dirty="0" smtClean="0">
                <a:latin typeface="Quattrocento Sans" charset="0"/>
                <a:cs typeface="Times New Roman" pitchFamily="18" charset="0"/>
              </a:rPr>
              <a:t> http://www.</a:t>
            </a:r>
            <a:r>
              <a:rPr lang="tr-TR" dirty="0" err="1" smtClean="0">
                <a:latin typeface="Quattrocento Sans" charset="0"/>
                <a:cs typeface="Times New Roman" pitchFamily="18" charset="0"/>
              </a:rPr>
              <a:t>railsystem</a:t>
            </a:r>
            <a:r>
              <a:rPr lang="tr-TR" dirty="0" smtClean="0">
                <a:latin typeface="Quattrocento Sans" charset="0"/>
                <a:cs typeface="Times New Roman" pitchFamily="18" charset="0"/>
              </a:rPr>
              <a:t>.net/</a:t>
            </a:r>
            <a:r>
              <a:rPr lang="tr-TR" dirty="0" err="1" smtClean="0">
                <a:latin typeface="Quattrocento Sans" charset="0"/>
                <a:cs typeface="Times New Roman" pitchFamily="18" charset="0"/>
              </a:rPr>
              <a:t>immersed</a:t>
            </a:r>
            <a:r>
              <a:rPr lang="tr-TR" dirty="0" smtClean="0">
                <a:latin typeface="Quattrocento Sans" charset="0"/>
                <a:cs typeface="Times New Roman" pitchFamily="18" charset="0"/>
              </a:rPr>
              <a:t>-</a:t>
            </a:r>
            <a:r>
              <a:rPr lang="tr-TR" dirty="0" err="1" smtClean="0">
                <a:latin typeface="Quattrocento Sans" charset="0"/>
                <a:cs typeface="Times New Roman" pitchFamily="18" charset="0"/>
              </a:rPr>
              <a:t>tube</a:t>
            </a:r>
            <a:r>
              <a:rPr lang="tr-TR" dirty="0" smtClean="0">
                <a:latin typeface="Quattrocento Sans" charset="0"/>
                <a:cs typeface="Times New Roman" pitchFamily="18" charset="0"/>
              </a:rPr>
              <a:t>-</a:t>
            </a:r>
            <a:r>
              <a:rPr lang="tr-TR" dirty="0" err="1" smtClean="0">
                <a:latin typeface="Quattrocento Sans" charset="0"/>
                <a:cs typeface="Times New Roman" pitchFamily="18" charset="0"/>
              </a:rPr>
              <a:t>tunnel</a:t>
            </a:r>
            <a:r>
              <a:rPr lang="tr-TR" dirty="0" smtClean="0">
                <a:latin typeface="Quattrocento Sans" charset="0"/>
                <a:cs typeface="Times New Roman" pitchFamily="18" charset="0"/>
              </a:rPr>
              <a:t>/</a:t>
            </a:r>
            <a:endParaRPr lang="tr-TR" dirty="0">
              <a:latin typeface="Quattrocento Sans" charset="0"/>
              <a:cs typeface="Times New Roman" pitchFamily="18" charset="0"/>
            </a:endParaRPr>
          </a:p>
        </p:txBody>
      </p:sp>
      <p:pic>
        <p:nvPicPr>
          <p:cNvPr id="8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11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400" dirty="0" smtClean="0"/>
              <a:t>References</a:t>
            </a:r>
            <a:endParaRPr lang="tr-T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Erol, O., &amp; Çekinmez, Z. (2014). “Geoteknik Mühendisliğinde Saha Deneyleri”. Retrieved March 20, 	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  <a:p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İzmir Körfezi ve Limanı Rehabilitasyon Projesi (İzmir İli, Konak İlçesi) Çevresel Etki Değerlendirmesi 	Raporu. (2016). Retrieved March 21, 2017</a:t>
            </a:r>
          </a:p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İzmir Körfezi ve Limanı Rehabilitasyon Projesi Liman Yaklaşım Kanalı, Manevra Dairesi, Liman 	Baseni,II. Kısım Konteynır Sahası ve Sirkülasyon Alanı Jeoteknik Raporu. (2013). </a:t>
            </a:r>
            <a:r>
              <a:rPr lang="tr-TR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	Retrieved March 20, 2017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Körfez 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Yeniden Hayat Buluyor. (n.d.). Retrieved March 21, 2017, 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	http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://www.izsu.gov.tr/Pages/standartPage.aspx?id=208</a:t>
            </a:r>
          </a:p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M.J. Tomlinson, Foundation Design and Construction, Pitman Books Ltd, 	London,1980,p.659 (Deniz Yapılarında Beton Üretim 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Teknikleri,Prof.Dr M.Süheyl	AKMAN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,, İTÜ İnş. Fak.)</a:t>
            </a:r>
          </a:p>
          <a:p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N.K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artaltepe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(2008).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reliminary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esign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anf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For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mmersed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ube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unnel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Izmir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ay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Retrieved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://library.iyte.edu.tr/tezler/master/insaatmuh/T000768.pdf</a:t>
            </a:r>
            <a:endParaRPr 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spcBef>
                <a:spcPts val="0"/>
              </a:spcBef>
              <a:buNone/>
            </a:pPr>
            <a:endParaRPr lang="en" sz="1200" b="1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55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400" dirty="0" smtClean="0"/>
              <a:t>References</a:t>
            </a:r>
            <a:endParaRPr lang="tr-TR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Non-Conventional Rubble Mound Breakwater with Core made of Geotextile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Sand Containers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Geocore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Breakwater). (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n.d.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Retrieved March 21, 2017, from https://www.tu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	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braunschweig.de/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lwi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hyku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abgeschlosseneprojekte</a:t>
            </a:r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geocore</a:t>
            </a:r>
            <a:endParaRPr lang="tr-TR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Yılmaz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(2017, March 06). Bürokrasi, İzmir'e milyarları kaybettirdi | Mustafa 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Yılmaz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Retrieved March 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21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2017, from 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://www.milliyet.com.tr/burokrasi-izmir-e-milyarlari-/</a:t>
            </a:r>
            <a:r>
              <a:rPr lang="tr-T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mustafa-	yilmaz/ege/yazardetay/06.03.2017/2408106/default.htm</a:t>
            </a:r>
            <a:endParaRPr 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http://www.kgm.gov.tr/</a:t>
            </a:r>
          </a:p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https://www.tmmob.org.tr/</a:t>
            </a:r>
          </a:p>
          <a:p>
            <a:endParaRPr 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sz="1200" dirty="0">
              <a:solidFill>
                <a:srgbClr val="FF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88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8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tr-TR" dirty="0" smtClean="0"/>
              <a:t>Thank you for your attention!</a:t>
            </a:r>
          </a:p>
          <a:p>
            <a:pPr lvl="0">
              <a:spcBef>
                <a:spcPts val="0"/>
              </a:spcBef>
              <a:buNone/>
            </a:pPr>
            <a:r>
              <a:rPr lang="tr-TR" dirty="0" smtClean="0">
                <a:highlight>
                  <a:srgbClr val="FFCD00"/>
                </a:highlight>
              </a:rPr>
              <a:t>Is there any question?</a:t>
            </a:r>
            <a:endParaRPr lang="en" dirty="0"/>
          </a:p>
        </p:txBody>
      </p:sp>
      <p:pic>
        <p:nvPicPr>
          <p:cNvPr id="4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etin Yer Tutucusu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799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tr-TR" dirty="0" smtClean="0"/>
              <a:t>General Overview</a:t>
            </a:r>
            <a:endParaRPr lang="en" dirty="0"/>
          </a:p>
        </p:txBody>
      </p:sp>
      <p:sp>
        <p:nvSpPr>
          <p:cNvPr id="101" name="Shape 101"/>
          <p:cNvSpPr txBox="1"/>
          <p:nvPr/>
        </p:nvSpPr>
        <p:spPr>
          <a:xfrm>
            <a:off x="1133975" y="2291150"/>
            <a:ext cx="543899" cy="56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</a:p>
        </p:txBody>
      </p:sp>
      <p:pic>
        <p:nvPicPr>
          <p:cNvPr id="4" name="Picture 2" descr="C:\Users\musta\Downloads\17857480_10155091960169827_101443003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5940" y="-426388"/>
            <a:ext cx="305071" cy="122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ykut\Desktop\410\y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20" y="740650"/>
            <a:ext cx="8053162" cy="372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38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o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652923"/>
              </p:ext>
            </p:extLst>
          </p:nvPr>
        </p:nvGraphicFramePr>
        <p:xfrm>
          <a:off x="395537" y="249492"/>
          <a:ext cx="8229601" cy="1848821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819673"/>
                <a:gridCol w="786630"/>
                <a:gridCol w="770834"/>
                <a:gridCol w="606558"/>
                <a:gridCol w="606558"/>
                <a:gridCol w="606558"/>
                <a:gridCol w="606558"/>
                <a:gridCol w="606558"/>
                <a:gridCol w="606558"/>
                <a:gridCol w="606558"/>
                <a:gridCol w="606558"/>
              </a:tblGrid>
              <a:tr h="142217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Wave height (m)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NW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W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SW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Winter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December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2,0625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1,03125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January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2,0625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1,03125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February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2,0625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1,03125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Spring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March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0,5625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0,7917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April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0,5625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0,7917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May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0,5625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0,7917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Summer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June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1,5833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0,8611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July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1,5833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0,8611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August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1,5833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0,8611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Autumn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September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1,5833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0,7083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0,7083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October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1,5833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0,7083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0,7083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November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1,5833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0,7083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0,5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0,7083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</a:tbl>
          </a:graphicData>
        </a:graphic>
      </p:graphicFrame>
      <p:graphicFrame>
        <p:nvGraphicFramePr>
          <p:cNvPr id="3" name="Tablo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943466"/>
              </p:ext>
            </p:extLst>
          </p:nvPr>
        </p:nvGraphicFramePr>
        <p:xfrm>
          <a:off x="457201" y="2667151"/>
          <a:ext cx="8229601" cy="1848821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819673"/>
                <a:gridCol w="786630"/>
                <a:gridCol w="770834"/>
                <a:gridCol w="606558"/>
                <a:gridCol w="606558"/>
                <a:gridCol w="606558"/>
                <a:gridCol w="606558"/>
                <a:gridCol w="606558"/>
                <a:gridCol w="606558"/>
                <a:gridCol w="606558"/>
                <a:gridCol w="606558"/>
              </a:tblGrid>
              <a:tr h="142217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Wind speed (m/s)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NW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W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SW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Winter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December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10,0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5,556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7,8125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7,8125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5,208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7,9375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January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10,0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5,556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7,8125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7,8125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5,208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7,9375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February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10,0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5,556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7,8125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7,8125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5,208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7,9375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Spring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March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10,0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6,4931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6,111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6,667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5,556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6,875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April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10,0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6,4931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6,111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6,667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5,556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6,875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May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10,0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6,4931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6,111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6,667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5,556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6,875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Summer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June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10,0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6,542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6,333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July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10,0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6,542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6,333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August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10,0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6,542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6,333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Autumn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September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9,0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5,9375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5,764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6,667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5,208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6,875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October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5,9375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5,764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6,667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5,208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6,875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  <a:tr h="1422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November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9,0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5,9375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5,764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6,667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5,208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5,0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6,875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9481" marR="9481" marT="7111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13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ykut\Desktop\ysa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4" t="10416" r="10167" b="13363"/>
          <a:stretch/>
        </p:blipFill>
        <p:spPr bwMode="auto">
          <a:xfrm>
            <a:off x="395536" y="237498"/>
            <a:ext cx="8280920" cy="464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32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ykut\Desktop\batımetr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2" y="1329612"/>
            <a:ext cx="8977005" cy="237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tin kutusu 1"/>
          <p:cNvSpPr txBox="1"/>
          <p:nvPr/>
        </p:nvSpPr>
        <p:spPr>
          <a:xfrm>
            <a:off x="1043608" y="4083918"/>
            <a:ext cx="5760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Bathymetry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08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o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294998"/>
              </p:ext>
            </p:extLst>
          </p:nvPr>
        </p:nvGraphicFramePr>
        <p:xfrm>
          <a:off x="179513" y="249492"/>
          <a:ext cx="8784974" cy="48301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2518"/>
                <a:gridCol w="3235637"/>
                <a:gridCol w="992844"/>
                <a:gridCol w="948973"/>
                <a:gridCol w="893165"/>
                <a:gridCol w="398961"/>
                <a:gridCol w="667849"/>
                <a:gridCol w="925027"/>
              </a:tblGrid>
              <a:tr h="289479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Material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Pos. Number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Unit Price (TL)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Unit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Quantity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 (TL)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211148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Foundation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 vert="vert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Bridge Found. Excavation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KGM/14.224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98,8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1920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189696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670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Wide Excavation (Tunnel)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14.012/1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34,69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4000000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138760000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58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Bridge Piles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Concrete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Y.16.050/05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165,03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1320240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58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Tunnel Piles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Concrete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Y.16.050/05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165,03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181533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58483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Bridge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 vert="vert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Piers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Concrete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Y.16.050/05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165,03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40320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6654009,6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58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Pylons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Concrete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Y.16.050/05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165,03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5780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953873,4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3169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Deck Girders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Steel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Y.23.101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3428,64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ton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7693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26376527,52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2169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Deck Box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Steel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Y.23.101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3428,64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85000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291434400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58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Cables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Steel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1140/1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15,17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3800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57646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58483">
                <a:tc rowSpan="7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Artificial Island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 vert="vert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Rubble Mound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Rock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17.084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82,96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133750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11095900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58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Underlayer of Island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Stone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17.081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49,43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44600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2204578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985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Filling for Island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Sand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15.151/1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20,61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8000000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164880000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302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Breakwater Rubble Mound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Rock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17.084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82,96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7900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655384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2374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Secondary Breakwater Rubble Mound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17.081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49,43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64259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794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Primary Breakwater Underlayer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17.081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49,43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9800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484414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58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Secondary Breakwater Underlayer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Stone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15.151/1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20,61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3100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63891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79435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Tunnel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 vert="vert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Tunnel Mold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Concrete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Y.16.050/05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165,03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592700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97813281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209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Backfilling &amp; Bedding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Gravel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15.151/1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20,61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1990000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41013900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316967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Highway &amp; Railway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 vert="vert27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Highway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Asphalt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KGM/6306/S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8,18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180000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1472400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158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Railway Base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Gravel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15.140/4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6,3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r>
                        <a:rPr lang="en-US" sz="900" baseline="30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7200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45360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289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Railway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Wood Sleepers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35.004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12,72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7200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91584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  <a:tr h="289179">
                <a:tc>
                  <a:txBody>
                    <a:bodyPr/>
                    <a:lstStyle/>
                    <a:p>
                      <a:endParaRPr lang="en-US" sz="8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Total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highlight>
                            <a:srgbClr val="FFFF00"/>
                          </a:highlight>
                          <a:latin typeface="Times New Roman" pitchFamily="18" charset="0"/>
                          <a:cs typeface="Times New Roman" pitchFamily="18" charset="0"/>
                        </a:rPr>
                        <a:t>785812876.5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57707" marR="5770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182422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739</Words>
  <Application>Microsoft Office PowerPoint</Application>
  <PresentationFormat>Ekran Gösterisi (16:9)</PresentationFormat>
  <Paragraphs>504</Paragraphs>
  <Slides>37</Slides>
  <Notes>11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37</vt:i4>
      </vt:variant>
    </vt:vector>
  </HeadingPairs>
  <TitlesOfParts>
    <vt:vector size="45" baseType="lpstr">
      <vt:lpstr>Arial</vt:lpstr>
      <vt:lpstr>Cambria Math</vt:lpstr>
      <vt:lpstr>Tahoma</vt:lpstr>
      <vt:lpstr>Lora</vt:lpstr>
      <vt:lpstr>Quattrocento Sans</vt:lpstr>
      <vt:lpstr>Times New Roman</vt:lpstr>
      <vt:lpstr>Viola template</vt:lpstr>
      <vt:lpstr>Belge</vt:lpstr>
      <vt:lpstr>Immersed Tube Tunnel Project in IZMIR</vt:lpstr>
      <vt:lpstr>Members</vt:lpstr>
      <vt:lpstr>Content</vt:lpstr>
      <vt:lpstr>General Overview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Ground Profile</vt:lpstr>
      <vt:lpstr>Soil Profile</vt:lpstr>
      <vt:lpstr>Soil Parameters</vt:lpstr>
      <vt:lpstr>Soil Parameters</vt:lpstr>
      <vt:lpstr>2,639,389 m3</vt:lpstr>
      <vt:lpstr>Bridge</vt:lpstr>
      <vt:lpstr>The Route</vt:lpstr>
      <vt:lpstr>Leg Spans &amp; Highway</vt:lpstr>
      <vt:lpstr>PowerPoint Sunusu</vt:lpstr>
      <vt:lpstr>Pier Sections</vt:lpstr>
      <vt:lpstr>PowerPoint Sunusu</vt:lpstr>
      <vt:lpstr>Artifical Island</vt:lpstr>
      <vt:lpstr>Design of Artificial Island</vt:lpstr>
      <vt:lpstr>Design of Artificial Island</vt:lpstr>
      <vt:lpstr>Layers of Artificial Island</vt:lpstr>
      <vt:lpstr>Layers of Artificial Island Marine</vt:lpstr>
      <vt:lpstr>11,443,000 m3</vt:lpstr>
      <vt:lpstr>Immersed Tube Tunnel</vt:lpstr>
      <vt:lpstr>Properties of Tube Tunnel</vt:lpstr>
      <vt:lpstr>Design Process</vt:lpstr>
      <vt:lpstr>A-A Section</vt:lpstr>
      <vt:lpstr>Seismic Analysis Procedure</vt:lpstr>
      <vt:lpstr>Construction Procedures</vt:lpstr>
      <vt:lpstr>References</vt:lpstr>
      <vt:lpstr>References</vt:lpstr>
      <vt:lpstr>PowerPoint Sunusu</vt:lpstr>
      <vt:lpstr>PowerPoint Sunusu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Immersed Tube Tunnel Project In IZMIR</dc:title>
  <cp:revision>44</cp:revision>
  <dcterms:modified xsi:type="dcterms:W3CDTF">2023-12-05T23:05:17Z</dcterms:modified>
</cp:coreProperties>
</file>